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5" r:id="rId1"/>
  </p:sldMasterIdLst>
  <p:notesMasterIdLst>
    <p:notesMasterId r:id="rId37"/>
  </p:notesMasterIdLst>
  <p:sldIdLst>
    <p:sldId id="256" r:id="rId2"/>
    <p:sldId id="257" r:id="rId3"/>
    <p:sldId id="266" r:id="rId4"/>
    <p:sldId id="267" r:id="rId5"/>
    <p:sldId id="270" r:id="rId6"/>
    <p:sldId id="271" r:id="rId7"/>
    <p:sldId id="276" r:id="rId8"/>
    <p:sldId id="277" r:id="rId9"/>
    <p:sldId id="278" r:id="rId10"/>
    <p:sldId id="279" r:id="rId11"/>
    <p:sldId id="280" r:id="rId12"/>
    <p:sldId id="272" r:id="rId13"/>
    <p:sldId id="281" r:id="rId14"/>
    <p:sldId id="273" r:id="rId15"/>
    <p:sldId id="282" r:id="rId16"/>
    <p:sldId id="283" r:id="rId17"/>
    <p:sldId id="284" r:id="rId18"/>
    <p:sldId id="285" r:id="rId19"/>
    <p:sldId id="286" r:id="rId20"/>
    <p:sldId id="287" r:id="rId21"/>
    <p:sldId id="274" r:id="rId22"/>
    <p:sldId id="291" r:id="rId23"/>
    <p:sldId id="289" r:id="rId24"/>
    <p:sldId id="290" r:id="rId25"/>
    <p:sldId id="296" r:id="rId26"/>
    <p:sldId id="298" r:id="rId27"/>
    <p:sldId id="299" r:id="rId28"/>
    <p:sldId id="288" r:id="rId29"/>
    <p:sldId id="292" r:id="rId30"/>
    <p:sldId id="293" r:id="rId31"/>
    <p:sldId id="294" r:id="rId32"/>
    <p:sldId id="295" r:id="rId33"/>
    <p:sldId id="268" r:id="rId34"/>
    <p:sldId id="297" r:id="rId35"/>
    <p:sldId id="300" r:id="rId36"/>
  </p:sldIdLst>
  <p:sldSz cx="12192000" cy="6858000"/>
  <p:notesSz cx="6858000" cy="1295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8E34A6-97E3-4B01-B38D-8E42A1F785EF}" type="datetimeFigureOut">
              <a:rPr lang="en-US" smtClean="0"/>
              <a:t>9/4/2019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D9EDF-8E78-4B52-AFB5-8278949571B6}" type="slidenum">
              <a:rPr lang="en-US" smtClean="0"/>
              <a:t>‹#›</a:t>
            </a:fld>
            <a:endParaRPr lang="en-US"/>
          </a:p>
        </p:txBody>
      </p:sp>
    </p:spTree>
    <p:extLst>
      <p:ext uri="{BB962C8B-B14F-4D97-AF65-F5344CB8AC3E}">
        <p14:creationId xmlns:p14="http://schemas.microsoft.com/office/powerpoint/2010/main" val="3210246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ongodb.com/manual/core/document/#bson-document-format" TargetMode="External"/><Relationship Id="rId7" Type="http://schemas.openxmlformats.org/officeDocument/2006/relationships/hyperlink" Target="https://docs.mongodb.com/manual/core/documen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ongodb.com/manual/core/write-operations-atomicity/" TargetMode="External"/><Relationship Id="rId5" Type="http://schemas.openxmlformats.org/officeDocument/2006/relationships/hyperlink" Target="https://docs.mongodb.com/manual/reference/glossary/#term-collection" TargetMode="External"/><Relationship Id="rId4" Type="http://schemas.openxmlformats.org/officeDocument/2006/relationships/hyperlink" Target="https://docs.mongodb.com/manual/core/databases-and-collections/#collection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ongodb.com/manual/core/document/#bson-document-format"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docs.mongodb.com/manual/tutorial/query-documents/#read-operations-query-argument" TargetMode="External"/><Relationship Id="rId4" Type="http://schemas.openxmlformats.org/officeDocument/2006/relationships/hyperlink" Target="https://docs.mongodb.com/manual/core/databases-and-collections/#collections"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ongodb.com/manual/core/document/#bson-document-forma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ongodb.com/manual/core/document/#document-query-filter" TargetMode="External"/><Relationship Id="rId5" Type="http://schemas.openxmlformats.org/officeDocument/2006/relationships/hyperlink" Target="https://docs.mongodb.com/manual/core/write-operations-atomicity/" TargetMode="External"/><Relationship Id="rId4" Type="http://schemas.openxmlformats.org/officeDocument/2006/relationships/hyperlink" Target="https://docs.mongodb.com/manual/core/databases-and-collections/#collection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ongodb.com/manual/reference/glossary/#term-collection"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docs.mongodb.com/manual/core/document/#document-query-filter" TargetMode="External"/><Relationship Id="rId4" Type="http://schemas.openxmlformats.org/officeDocument/2006/relationships/hyperlink" Target="https://docs.mongodb.com/manual/core/write-operations-atomicity/"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a:solidFill>
                  <a:schemeClr val="tx1"/>
                </a:solidFill>
                <a:effectLst/>
                <a:latin typeface="+mn-lt"/>
                <a:ea typeface="+mn-ea"/>
                <a:cs typeface="+mn-cs"/>
              </a:rPr>
              <a:t>-a new type of databases which has evolved </a:t>
            </a:r>
            <a:r>
              <a:rPr lang="en-ZA"/>
              <a:t>due to</a:t>
            </a:r>
            <a:r>
              <a:rPr lang="en-ZA" sz="1200" b="0" i="0" kern="1200">
                <a:solidFill>
                  <a:schemeClr val="tx1"/>
                </a:solidFill>
                <a:effectLst/>
                <a:latin typeface="+mn-lt"/>
                <a:ea typeface="+mn-ea"/>
                <a:cs typeface="+mn-cs"/>
              </a:rPr>
              <a:t> the restrictions and challenges with the traditional databases.</a:t>
            </a:r>
          </a:p>
          <a:p>
            <a:pPr>
              <a:defRPr/>
            </a:pPr>
            <a:r>
              <a:rPr lang="en-US" sz="1200" b="0" i="0" kern="1200">
                <a:solidFill>
                  <a:schemeClr val="tx1"/>
                </a:solidFill>
                <a:effectLst/>
                <a:latin typeface="+mn-lt"/>
                <a:ea typeface="+mn-ea"/>
                <a:cs typeface="+mn-cs"/>
              </a:rPr>
              <a:t>-</a:t>
            </a:r>
            <a:r>
              <a:rPr lang="en-ZA"/>
              <a:t>Traditional RDBMS uses SQL syntax and queries to </a:t>
            </a:r>
            <a:r>
              <a:rPr lang="en-ZA" err="1"/>
              <a:t>analyze</a:t>
            </a:r>
            <a:r>
              <a:rPr lang="en-ZA"/>
              <a:t> data </a:t>
            </a:r>
            <a:endParaRPr lang="en-ZA">
              <a:cs typeface="Calibri"/>
            </a:endParaRPr>
          </a:p>
          <a:p>
            <a:endParaRPr lang="en-ZA"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83D9EDF-8E78-4B52-AFB5-8278949571B6}" type="slidenum">
              <a:rPr lang="en-US" smtClean="0"/>
              <a:t>2</a:t>
            </a:fld>
            <a:endParaRPr lang="en-US"/>
          </a:p>
        </p:txBody>
      </p:sp>
    </p:spTree>
    <p:extLst>
      <p:ext uri="{BB962C8B-B14F-4D97-AF65-F5344CB8AC3E}">
        <p14:creationId xmlns:p14="http://schemas.microsoft.com/office/powerpoint/2010/main" val="109255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An important theorem in NoSQL databases. NoSQL databases are meant for distributed storage. This can be explained by something like, suppose you have a particular table which contains id and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There are ids present starting from one and two till one thousand. It makes sense to have it in one machine where you can store ids from 1 to 250. The id’s 251 to 500 you can store in another machine and so on. Ultimately, we require 4 machines with the final machine having the ids from 751 to 1000. This means you distribute the data by storing them across different machines. This is how the distribution works and assume that this is the design you are following. </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12</a:t>
            </a:fld>
            <a:endParaRPr lang="en-US"/>
          </a:p>
        </p:txBody>
      </p:sp>
    </p:spTree>
    <p:extLst>
      <p:ext uri="{BB962C8B-B14F-4D97-AF65-F5344CB8AC3E}">
        <p14:creationId xmlns:p14="http://schemas.microsoft.com/office/powerpoint/2010/main" val="470223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Let’s get ahead with the challenges that we will come across in this case.</a:t>
            </a:r>
          </a:p>
          <a:p>
            <a:pPr marL="171450" indent="-171450">
              <a:buFont typeface="Arial" panose="020B0604020202020204" pitchFamily="34" charset="0"/>
              <a:buChar char="•"/>
            </a:pPr>
            <a:r>
              <a:rPr lang="en-US">
                <a:ea typeface="+mn-lt"/>
                <a:cs typeface="+mn-lt"/>
              </a:rPr>
              <a:t>Consistency means the data in the database must be consistent before and after the execution. Suppose there are multiple users, in such case, every user should see the same data.</a:t>
            </a:r>
          </a:p>
          <a:p>
            <a:pPr marL="171450" indent="-171450">
              <a:buFont typeface="Arial" panose="020B0604020202020204" pitchFamily="34" charset="0"/>
              <a:buChar char="•"/>
            </a:pPr>
            <a:r>
              <a:rPr lang="en-US">
                <a:ea typeface="+mn-lt"/>
                <a:cs typeface="+mn-lt"/>
              </a:rPr>
              <a:t>Availability of the system should be always up and running even in case if a few machines go down. It should be able to operate the working machines.</a:t>
            </a:r>
          </a:p>
          <a:p>
            <a:pPr marL="171450" indent="-171450">
              <a:buFont typeface="Arial" panose="020B0604020202020204" pitchFamily="34" charset="0"/>
              <a:buChar char="•"/>
            </a:pPr>
            <a:r>
              <a:rPr lang="en-US">
                <a:ea typeface="+mn-lt"/>
                <a:cs typeface="+mn-lt"/>
              </a:rPr>
              <a:t>And finally, it should be partitioned tolerant even if the own machine goes down. This machine going down should not hamper the working of the other machines.</a:t>
            </a:r>
          </a:p>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14</a:t>
            </a:fld>
            <a:endParaRPr lang="en-US"/>
          </a:p>
        </p:txBody>
      </p:sp>
    </p:spTree>
    <p:extLst>
      <p:ext uri="{BB962C8B-B14F-4D97-AF65-F5344CB8AC3E}">
        <p14:creationId xmlns:p14="http://schemas.microsoft.com/office/powerpoint/2010/main" val="3841863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go back to where we have divided our data across the 4 machines, suppose machine 1 goes down and you wont be able to access the ID from 1 to 250</a:t>
            </a:r>
          </a:p>
          <a:p>
            <a:r>
              <a:rPr lang="en-US"/>
              <a:t>But the other ids can be accessed. In such a case you can increase the availability by replicating the data.</a:t>
            </a:r>
          </a:p>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15</a:t>
            </a:fld>
            <a:endParaRPr lang="en-US"/>
          </a:p>
        </p:txBody>
      </p:sp>
    </p:spTree>
    <p:extLst>
      <p:ext uri="{BB962C8B-B14F-4D97-AF65-F5344CB8AC3E}">
        <p14:creationId xmlns:p14="http://schemas.microsoft.com/office/powerpoint/2010/main" val="137713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storing the same data on 2 machines this will make it more available </a:t>
            </a:r>
          </a:p>
          <a:p>
            <a:r>
              <a:rPr lang="en-US"/>
              <a:t>People can query the first node or second node to fetch the data even if the master machine goes down we can always get the data from another machine</a:t>
            </a:r>
          </a:p>
        </p:txBody>
      </p:sp>
      <p:sp>
        <p:nvSpPr>
          <p:cNvPr id="4" name="Slide Number Placeholder 3"/>
          <p:cNvSpPr>
            <a:spLocks noGrp="1"/>
          </p:cNvSpPr>
          <p:nvPr>
            <p:ph type="sldNum" sz="quarter" idx="5"/>
          </p:nvPr>
        </p:nvSpPr>
        <p:spPr/>
        <p:txBody>
          <a:bodyPr/>
          <a:lstStyle/>
          <a:p>
            <a:fld id="{D83D9EDF-8E78-4B52-AFB5-8278949571B6}" type="slidenum">
              <a:rPr lang="en-US" smtClean="0"/>
              <a:t>16</a:t>
            </a:fld>
            <a:endParaRPr lang="en-US"/>
          </a:p>
        </p:txBody>
      </p:sp>
    </p:spTree>
    <p:extLst>
      <p:ext uri="{BB962C8B-B14F-4D97-AF65-F5344CB8AC3E}">
        <p14:creationId xmlns:p14="http://schemas.microsoft.com/office/powerpoint/2010/main" val="1992478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think of a situation where if you don’t maintain the duplicate data and if one record is present in only one machine you might have less availability but the consistency will be higher</a:t>
            </a:r>
          </a:p>
          <a:p>
            <a:r>
              <a:rPr lang="en-US"/>
              <a:t> </a:t>
            </a:r>
          </a:p>
        </p:txBody>
      </p:sp>
      <p:sp>
        <p:nvSpPr>
          <p:cNvPr id="4" name="Slide Number Placeholder 3"/>
          <p:cNvSpPr>
            <a:spLocks noGrp="1"/>
          </p:cNvSpPr>
          <p:nvPr>
            <p:ph type="sldNum" sz="quarter" idx="5"/>
          </p:nvPr>
        </p:nvSpPr>
        <p:spPr/>
        <p:txBody>
          <a:bodyPr/>
          <a:lstStyle/>
          <a:p>
            <a:fld id="{D83D9EDF-8E78-4B52-AFB5-8278949571B6}" type="slidenum">
              <a:rPr lang="en-US" smtClean="0"/>
              <a:t>17</a:t>
            </a:fld>
            <a:endParaRPr lang="en-US"/>
          </a:p>
        </p:txBody>
      </p:sp>
    </p:spTree>
    <p:extLst>
      <p:ext uri="{BB962C8B-B14F-4D97-AF65-F5344CB8AC3E}">
        <p14:creationId xmlns:p14="http://schemas.microsoft.com/office/powerpoint/2010/main" val="2626935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previous example if data was at the second </a:t>
            </a:r>
            <a:r>
              <a:rPr lang="en-US" err="1"/>
              <a:t>machince</a:t>
            </a:r>
            <a:r>
              <a:rPr lang="en-US"/>
              <a:t> and if you had to update the data at one place the same would not be immediately reflected to the other machine </a:t>
            </a:r>
          </a:p>
          <a:p>
            <a:r>
              <a:rPr lang="en-US"/>
              <a:t>Unless the updates are reflected the design will be consistency as he user will get a different value for the same data on querying for it in different machines</a:t>
            </a:r>
          </a:p>
          <a:p>
            <a:r>
              <a:rPr lang="en-US"/>
              <a:t>So we see that this design had higher availability but less consistency</a:t>
            </a:r>
          </a:p>
        </p:txBody>
      </p:sp>
      <p:sp>
        <p:nvSpPr>
          <p:cNvPr id="4" name="Slide Number Placeholder 3"/>
          <p:cNvSpPr>
            <a:spLocks noGrp="1"/>
          </p:cNvSpPr>
          <p:nvPr>
            <p:ph type="sldNum" sz="quarter" idx="5"/>
          </p:nvPr>
        </p:nvSpPr>
        <p:spPr/>
        <p:txBody>
          <a:bodyPr/>
          <a:lstStyle/>
          <a:p>
            <a:fld id="{D83D9EDF-8E78-4B52-AFB5-8278949571B6}" type="slidenum">
              <a:rPr lang="en-US" smtClean="0"/>
              <a:t>18</a:t>
            </a:fld>
            <a:endParaRPr lang="en-US"/>
          </a:p>
        </p:txBody>
      </p:sp>
    </p:spTree>
    <p:extLst>
      <p:ext uri="{BB962C8B-B14F-4D97-AF65-F5344CB8AC3E}">
        <p14:creationId xmlns:p14="http://schemas.microsoft.com/office/powerpoint/2010/main" val="118596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if you don’t replicate the data this less availability but higher consistency </a:t>
            </a:r>
          </a:p>
          <a:p>
            <a:r>
              <a:rPr lang="en-US"/>
              <a:t>As if you make an update in one place and every user will have the same data</a:t>
            </a:r>
          </a:p>
        </p:txBody>
      </p:sp>
      <p:sp>
        <p:nvSpPr>
          <p:cNvPr id="4" name="Slide Number Placeholder 3"/>
          <p:cNvSpPr>
            <a:spLocks noGrp="1"/>
          </p:cNvSpPr>
          <p:nvPr>
            <p:ph type="sldNum" sz="quarter" idx="5"/>
          </p:nvPr>
        </p:nvSpPr>
        <p:spPr/>
        <p:txBody>
          <a:bodyPr/>
          <a:lstStyle/>
          <a:p>
            <a:fld id="{D83D9EDF-8E78-4B52-AFB5-8278949571B6}" type="slidenum">
              <a:rPr lang="en-US" smtClean="0"/>
              <a:t>19</a:t>
            </a:fld>
            <a:endParaRPr lang="en-US"/>
          </a:p>
        </p:txBody>
      </p:sp>
    </p:spTree>
    <p:extLst>
      <p:ext uri="{BB962C8B-B14F-4D97-AF65-F5344CB8AC3E}">
        <p14:creationId xmlns:p14="http://schemas.microsoft.com/office/powerpoint/2010/main" val="2447848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According to the cap theorem, out of C, A and P, you can only have 2 for the distributed database</a:t>
            </a:r>
          </a:p>
          <a:p>
            <a:r>
              <a:rPr lang="en-US"/>
              <a:t>Partition tolerance is quite important as even if one machine goes down you should be able to read from the other machines </a:t>
            </a:r>
          </a:p>
          <a:p>
            <a:r>
              <a:rPr lang="en-US"/>
              <a:t>If you want availability by replication then consistency will be compromised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want a higher consistency by not replicating your data then your availability will be compromised </a:t>
            </a:r>
          </a:p>
          <a:p>
            <a:endParaRPr lang="en-US"/>
          </a:p>
          <a:p>
            <a:r>
              <a:rPr lang="en-US"/>
              <a:t>You can only choose 2 out of C A and P, as partition tolerance is mandatory for distributed databases</a:t>
            </a:r>
          </a:p>
          <a:p>
            <a:r>
              <a:rPr lang="en-US"/>
              <a:t>You have to choose between C and A for the other</a:t>
            </a:r>
          </a:p>
        </p:txBody>
      </p:sp>
      <p:sp>
        <p:nvSpPr>
          <p:cNvPr id="4" name="Slide Number Placeholder 3"/>
          <p:cNvSpPr>
            <a:spLocks noGrp="1"/>
          </p:cNvSpPr>
          <p:nvPr>
            <p:ph type="sldNum" sz="quarter" idx="5"/>
          </p:nvPr>
        </p:nvSpPr>
        <p:spPr/>
        <p:txBody>
          <a:bodyPr/>
          <a:lstStyle/>
          <a:p>
            <a:fld id="{D83D9EDF-8E78-4B52-AFB5-8278949571B6}" type="slidenum">
              <a:rPr lang="en-US" smtClean="0"/>
              <a:t>20</a:t>
            </a:fld>
            <a:endParaRPr lang="en-US"/>
          </a:p>
        </p:txBody>
      </p:sp>
    </p:spTree>
    <p:extLst>
      <p:ext uri="{BB962C8B-B14F-4D97-AF65-F5344CB8AC3E}">
        <p14:creationId xmlns:p14="http://schemas.microsoft.com/office/powerpoint/2010/main" val="1973536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a:t>
            </a:r>
          </a:p>
          <a:p>
            <a:r>
              <a:rPr lang="en-US"/>
              <a:t>Consistency is less important, not a lot of change, and stale data is fineish</a:t>
            </a:r>
          </a:p>
          <a:p>
            <a:r>
              <a:rPr lang="en-US"/>
              <a:t>A more important as we have a lot of users accessing this data</a:t>
            </a:r>
          </a:p>
        </p:txBody>
      </p:sp>
      <p:sp>
        <p:nvSpPr>
          <p:cNvPr id="4" name="Slide Number Placeholder 3"/>
          <p:cNvSpPr>
            <a:spLocks noGrp="1"/>
          </p:cNvSpPr>
          <p:nvPr>
            <p:ph type="sldNum" sz="quarter" idx="5"/>
          </p:nvPr>
        </p:nvSpPr>
        <p:spPr/>
        <p:txBody>
          <a:bodyPr/>
          <a:lstStyle/>
          <a:p>
            <a:fld id="{D83D9EDF-8E78-4B52-AFB5-8278949571B6}" type="slidenum">
              <a:rPr lang="en-US" smtClean="0"/>
              <a:t>21</a:t>
            </a:fld>
            <a:endParaRPr lang="en-US"/>
          </a:p>
        </p:txBody>
      </p:sp>
    </p:spTree>
    <p:extLst>
      <p:ext uri="{BB962C8B-B14F-4D97-AF65-F5344CB8AC3E}">
        <p14:creationId xmlns:p14="http://schemas.microsoft.com/office/powerpoint/2010/main" val="1548523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a:solidFill>
                  <a:schemeClr val="tx1"/>
                </a:solidFill>
                <a:effectLst/>
                <a:latin typeface="+mn-lt"/>
                <a:ea typeface="+mn-ea"/>
                <a:cs typeface="+mn-cs"/>
              </a:rPr>
              <a:t>JavaScript Object Notation is an open-standard file format that uses human-readable text to transmit data objects consisting of attribute–value pairs and array data types</a:t>
            </a:r>
            <a:endParaRPr lang="en-US"/>
          </a:p>
          <a:p>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Advantages of MongoDB over RDBMS</a:t>
            </a:r>
          </a:p>
          <a:p>
            <a:endParaRPr lang="en-ZA" sz="1200" b="0" i="0" kern="1200">
              <a:solidFill>
                <a:schemeClr val="tx1"/>
              </a:solidFill>
              <a:effectLst/>
              <a:latin typeface="+mn-lt"/>
              <a:ea typeface="+mn-ea"/>
              <a:cs typeface="+mn-cs"/>
            </a:endParaRPr>
          </a:p>
          <a:p>
            <a:r>
              <a:rPr lang="en-ZA" sz="1200" b="1" i="0" kern="1200">
                <a:solidFill>
                  <a:schemeClr val="tx1"/>
                </a:solidFill>
                <a:effectLst/>
                <a:latin typeface="+mn-lt"/>
                <a:ea typeface="+mn-ea"/>
                <a:cs typeface="+mn-cs"/>
              </a:rPr>
              <a:t>Schema less</a:t>
            </a:r>
            <a:r>
              <a:rPr lang="en-ZA" sz="1200" b="0" i="0" kern="1200">
                <a:solidFill>
                  <a:schemeClr val="tx1"/>
                </a:solidFill>
                <a:effectLst/>
                <a:latin typeface="+mn-lt"/>
                <a:ea typeface="+mn-ea"/>
                <a:cs typeface="+mn-cs"/>
              </a:rPr>
              <a:t> − MongoDB is a document database in which one collection holds different documents. Number of fields, content and size of the document can differ from one document to another.</a:t>
            </a:r>
          </a:p>
          <a:p>
            <a:r>
              <a:rPr lang="en-ZA" sz="1200" b="0" i="0" kern="1200">
                <a:solidFill>
                  <a:schemeClr val="tx1"/>
                </a:solidFill>
                <a:effectLst/>
                <a:latin typeface="+mn-lt"/>
                <a:ea typeface="+mn-ea"/>
                <a:cs typeface="+mn-cs"/>
              </a:rPr>
              <a:t>Structure of a single object is clear.</a:t>
            </a:r>
          </a:p>
          <a:p>
            <a:r>
              <a:rPr lang="en-ZA" sz="1200" b="0" i="0" kern="1200">
                <a:solidFill>
                  <a:schemeClr val="tx1"/>
                </a:solidFill>
                <a:effectLst/>
                <a:latin typeface="+mn-lt"/>
                <a:ea typeface="+mn-ea"/>
                <a:cs typeface="+mn-cs"/>
              </a:rPr>
              <a:t>No complex joins.</a:t>
            </a:r>
          </a:p>
          <a:p>
            <a:r>
              <a:rPr lang="en-ZA" sz="1200" b="0" i="0" kern="1200">
                <a:solidFill>
                  <a:schemeClr val="tx1"/>
                </a:solidFill>
                <a:effectLst/>
                <a:latin typeface="+mn-lt"/>
                <a:ea typeface="+mn-ea"/>
                <a:cs typeface="+mn-cs"/>
              </a:rPr>
              <a:t>Deep query-ability. MongoDB supports dynamic queries on documents using a document-based query language that's nearly as powerful as SQL.</a:t>
            </a:r>
          </a:p>
          <a:p>
            <a:r>
              <a:rPr lang="en-ZA" sz="1200" b="0" i="0" kern="1200">
                <a:solidFill>
                  <a:schemeClr val="tx1"/>
                </a:solidFill>
                <a:effectLst/>
                <a:latin typeface="+mn-lt"/>
                <a:ea typeface="+mn-ea"/>
                <a:cs typeface="+mn-cs"/>
              </a:rPr>
              <a:t>Tuning.</a:t>
            </a:r>
          </a:p>
          <a:p>
            <a:r>
              <a:rPr lang="en-ZA" sz="1200" b="1" i="0" kern="1200">
                <a:solidFill>
                  <a:schemeClr val="tx1"/>
                </a:solidFill>
                <a:effectLst/>
                <a:latin typeface="+mn-lt"/>
                <a:ea typeface="+mn-ea"/>
                <a:cs typeface="+mn-cs"/>
              </a:rPr>
              <a:t>Ease of scale-out</a:t>
            </a:r>
            <a:r>
              <a:rPr lang="en-ZA" sz="1200" b="0" i="0" kern="1200">
                <a:solidFill>
                  <a:schemeClr val="tx1"/>
                </a:solidFill>
                <a:effectLst/>
                <a:latin typeface="+mn-lt"/>
                <a:ea typeface="+mn-ea"/>
                <a:cs typeface="+mn-cs"/>
              </a:rPr>
              <a:t> − MongoDB is easy to scale.</a:t>
            </a:r>
          </a:p>
          <a:p>
            <a:r>
              <a:rPr lang="en-ZA" sz="1200" b="0" i="0" kern="1200">
                <a:solidFill>
                  <a:schemeClr val="tx1"/>
                </a:solidFill>
                <a:effectLst/>
                <a:latin typeface="+mn-lt"/>
                <a:ea typeface="+mn-ea"/>
                <a:cs typeface="+mn-cs"/>
              </a:rPr>
              <a:t>Conversion/mapping of application objects to database objects not needed.</a:t>
            </a:r>
          </a:p>
          <a:p>
            <a:r>
              <a:rPr lang="en-ZA" sz="1200" b="0" i="0" kern="1200">
                <a:solidFill>
                  <a:schemeClr val="tx1"/>
                </a:solidFill>
                <a:effectLst/>
                <a:latin typeface="+mn-lt"/>
                <a:ea typeface="+mn-ea"/>
                <a:cs typeface="+mn-cs"/>
              </a:rPr>
              <a:t>Uses internal memory for storing the (windowed) working set, enabling faster access of data.</a:t>
            </a:r>
          </a:p>
          <a:p>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Why Use MongoDB?</a:t>
            </a:r>
          </a:p>
          <a:p>
            <a:endParaRPr lang="en-ZA" sz="1200" b="1" i="0" kern="1200">
              <a:solidFill>
                <a:schemeClr val="tx1"/>
              </a:solidFill>
              <a:effectLst/>
              <a:latin typeface="+mn-lt"/>
              <a:ea typeface="+mn-ea"/>
              <a:cs typeface="+mn-cs"/>
            </a:endParaRPr>
          </a:p>
          <a:p>
            <a:r>
              <a:rPr lang="en-ZA" sz="1200" b="1" i="0" kern="1200">
                <a:solidFill>
                  <a:schemeClr val="tx1"/>
                </a:solidFill>
                <a:effectLst/>
                <a:latin typeface="+mn-lt"/>
                <a:ea typeface="+mn-ea"/>
                <a:cs typeface="+mn-cs"/>
              </a:rPr>
              <a:t>Document Oriented Storage</a:t>
            </a:r>
            <a:r>
              <a:rPr lang="en-ZA" sz="1200" b="0" i="0" kern="1200">
                <a:solidFill>
                  <a:schemeClr val="tx1"/>
                </a:solidFill>
                <a:effectLst/>
                <a:latin typeface="+mn-lt"/>
                <a:ea typeface="+mn-ea"/>
                <a:cs typeface="+mn-cs"/>
              </a:rPr>
              <a:t> − Data is stored in the form of JSON style documents.</a:t>
            </a:r>
          </a:p>
          <a:p>
            <a:r>
              <a:rPr lang="en-ZA" sz="1200" b="0" i="0" kern="1200">
                <a:solidFill>
                  <a:schemeClr val="tx1"/>
                </a:solidFill>
                <a:effectLst/>
                <a:latin typeface="+mn-lt"/>
                <a:ea typeface="+mn-ea"/>
                <a:cs typeface="+mn-cs"/>
              </a:rPr>
              <a:t>Index on any attribute</a:t>
            </a:r>
          </a:p>
          <a:p>
            <a:r>
              <a:rPr lang="en-ZA" sz="1200" b="0" i="0" kern="1200">
                <a:solidFill>
                  <a:schemeClr val="tx1"/>
                </a:solidFill>
                <a:effectLst/>
                <a:latin typeface="+mn-lt"/>
                <a:ea typeface="+mn-ea"/>
                <a:cs typeface="+mn-cs"/>
              </a:rPr>
              <a:t>Replication and high availability</a:t>
            </a:r>
          </a:p>
          <a:p>
            <a:r>
              <a:rPr lang="en-ZA" sz="1200" b="0" i="0" kern="1200">
                <a:solidFill>
                  <a:schemeClr val="tx1"/>
                </a:solidFill>
                <a:effectLst/>
                <a:latin typeface="+mn-lt"/>
                <a:ea typeface="+mn-ea"/>
                <a:cs typeface="+mn-cs"/>
              </a:rPr>
              <a:t>Auto-</a:t>
            </a:r>
            <a:r>
              <a:rPr lang="en-ZA" sz="1200" b="0" i="0" kern="1200" err="1">
                <a:solidFill>
                  <a:schemeClr val="tx1"/>
                </a:solidFill>
                <a:effectLst/>
                <a:latin typeface="+mn-lt"/>
                <a:ea typeface="+mn-ea"/>
                <a:cs typeface="+mn-cs"/>
              </a:rPr>
              <a:t>sharding</a:t>
            </a:r>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Rich queries</a:t>
            </a:r>
          </a:p>
          <a:p>
            <a:r>
              <a:rPr lang="en-ZA" sz="1200" b="0" i="0" kern="1200">
                <a:solidFill>
                  <a:schemeClr val="tx1"/>
                </a:solidFill>
                <a:effectLst/>
                <a:latin typeface="+mn-lt"/>
                <a:ea typeface="+mn-ea"/>
                <a:cs typeface="+mn-cs"/>
              </a:rPr>
              <a:t>Fast in-place updates</a:t>
            </a:r>
          </a:p>
          <a:p>
            <a:r>
              <a:rPr lang="en-ZA" sz="1200" b="0" i="0" kern="1200">
                <a:solidFill>
                  <a:schemeClr val="tx1"/>
                </a:solidFill>
                <a:effectLst/>
                <a:latin typeface="+mn-lt"/>
                <a:ea typeface="+mn-ea"/>
                <a:cs typeface="+mn-cs"/>
              </a:rPr>
              <a:t>Professional support by MongoDB</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a:solidFill>
                  <a:schemeClr val="tx1"/>
                </a:solidFill>
                <a:effectLst/>
                <a:latin typeface="+mn-lt"/>
                <a:ea typeface="+mn-ea"/>
                <a:cs typeface="+mn-cs"/>
              </a:rPr>
              <a:t>Where to Use MongoDB?</a:t>
            </a:r>
          </a:p>
          <a:p>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Big Data</a:t>
            </a:r>
          </a:p>
          <a:p>
            <a:r>
              <a:rPr lang="en-ZA" sz="1200" b="0" i="0" kern="1200">
                <a:solidFill>
                  <a:schemeClr val="tx1"/>
                </a:solidFill>
                <a:effectLst/>
                <a:latin typeface="+mn-lt"/>
                <a:ea typeface="+mn-ea"/>
                <a:cs typeface="+mn-cs"/>
              </a:rPr>
              <a:t>Content Management and Delivery</a:t>
            </a:r>
          </a:p>
          <a:p>
            <a:r>
              <a:rPr lang="en-ZA" sz="1200" b="0" i="0" kern="1200">
                <a:solidFill>
                  <a:schemeClr val="tx1"/>
                </a:solidFill>
                <a:effectLst/>
                <a:latin typeface="+mn-lt"/>
                <a:ea typeface="+mn-ea"/>
                <a:cs typeface="+mn-cs"/>
              </a:rPr>
              <a:t>Mobile and Social Infrastructure</a:t>
            </a:r>
          </a:p>
          <a:p>
            <a:r>
              <a:rPr lang="en-ZA" sz="1200" b="0" i="0" kern="1200">
                <a:solidFill>
                  <a:schemeClr val="tx1"/>
                </a:solidFill>
                <a:effectLst/>
                <a:latin typeface="+mn-lt"/>
                <a:ea typeface="+mn-ea"/>
                <a:cs typeface="+mn-cs"/>
              </a:rPr>
              <a:t>User Data Management</a:t>
            </a:r>
          </a:p>
          <a:p>
            <a:r>
              <a:rPr lang="en-ZA" sz="1200" b="0" i="0" kern="1200">
                <a:solidFill>
                  <a:schemeClr val="tx1"/>
                </a:solidFill>
                <a:effectLst/>
                <a:latin typeface="+mn-lt"/>
                <a:ea typeface="+mn-ea"/>
                <a:cs typeface="+mn-cs"/>
              </a:rPr>
              <a:t>Data Hub</a:t>
            </a:r>
          </a:p>
          <a:p>
            <a:br>
              <a:rPr lang="en-ZA"/>
            </a:b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22</a:t>
            </a:fld>
            <a:endParaRPr lang="en-US"/>
          </a:p>
        </p:txBody>
      </p:sp>
    </p:spTree>
    <p:extLst>
      <p:ext uri="{BB962C8B-B14F-4D97-AF65-F5344CB8AC3E}">
        <p14:creationId xmlns:p14="http://schemas.microsoft.com/office/powerpoint/2010/main" val="239294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baseline="0">
                <a:solidFill>
                  <a:schemeClr val="tx1"/>
                </a:solidFill>
                <a:effectLst/>
                <a:latin typeface="+mn-lt"/>
                <a:ea typeface="+mn-ea"/>
                <a:cs typeface="+mn-cs"/>
              </a:rPr>
              <a:t> </a:t>
            </a:r>
            <a:r>
              <a:rPr lang="en-ZA" sz="1200" b="0" i="0" kern="1200">
                <a:solidFill>
                  <a:schemeClr val="tx1"/>
                </a:solidFill>
                <a:effectLst/>
                <a:latin typeface="+mn-lt"/>
                <a:ea typeface="+mn-ea"/>
                <a:cs typeface="+mn-cs"/>
              </a:rPr>
              <a:t>So, what were the challenges is traditional RDBMS that leads to the evolution of </a:t>
            </a:r>
            <a:r>
              <a:rPr lang="en-ZA" sz="1200" b="0" i="0" kern="1200" err="1">
                <a:solidFill>
                  <a:schemeClr val="tx1"/>
                </a:solidFill>
                <a:effectLst/>
                <a:latin typeface="+mn-lt"/>
                <a:ea typeface="+mn-ea"/>
                <a:cs typeface="+mn-cs"/>
              </a:rPr>
              <a:t>NoSQL</a:t>
            </a:r>
            <a:r>
              <a:rPr lang="en-ZA" sz="1200" b="0" i="0" kern="1200">
                <a:solidFill>
                  <a:schemeClr val="tx1"/>
                </a:solidFill>
                <a:effectLst/>
                <a:latin typeface="+mn-lt"/>
                <a:ea typeface="+mn-ea"/>
                <a:cs typeface="+mn-cs"/>
              </a:rPr>
              <a:t>?</a:t>
            </a:r>
          </a:p>
          <a:p>
            <a:pPr marL="171450" indent="-171450">
              <a:buFont typeface="Arial" panose="020B0604020202020204" pitchFamily="34" charset="0"/>
              <a:buChar char="•"/>
            </a:pPr>
            <a:r>
              <a:rPr lang="en-ZA" sz="1200" b="0" i="0" kern="1200">
                <a:solidFill>
                  <a:schemeClr val="tx1"/>
                </a:solidFill>
                <a:effectLst/>
                <a:latin typeface="+mn-lt"/>
                <a:ea typeface="+mn-ea"/>
                <a:cs typeface="+mn-cs"/>
              </a:rPr>
              <a:t>Traditional databases are not optimized for horizontal scaling out</a:t>
            </a:r>
          </a:p>
          <a:p>
            <a:pPr marL="628650" lvl="1" indent="-171450">
              <a:buFont typeface="Arial" panose="020B0604020202020204" pitchFamily="34" charset="0"/>
              <a:buChar char="•"/>
            </a:pPr>
            <a:r>
              <a:rPr lang="en-ZA" sz="1200" b="0" i="0" kern="1200">
                <a:solidFill>
                  <a:schemeClr val="tx1"/>
                </a:solidFill>
                <a:effectLst/>
                <a:latin typeface="+mn-lt"/>
                <a:ea typeface="+mn-ea"/>
                <a:cs typeface="+mn-cs"/>
              </a:rPr>
              <a:t>If we can have a cluster of</a:t>
            </a:r>
            <a:r>
              <a:rPr lang="en-ZA" sz="1200" b="0" i="0" kern="1200" baseline="0">
                <a:solidFill>
                  <a:schemeClr val="tx1"/>
                </a:solidFill>
                <a:effectLst/>
                <a:latin typeface="+mn-lt"/>
                <a:ea typeface="+mn-ea"/>
                <a:cs typeface="+mn-cs"/>
              </a:rPr>
              <a:t> MySQL database we can create shards but this is not what they are designed for</a:t>
            </a:r>
          </a:p>
          <a:p>
            <a:pPr marL="628650" lvl="1" indent="-171450">
              <a:buFont typeface="Arial" panose="020B0604020202020204" pitchFamily="34" charset="0"/>
              <a:buChar char="•"/>
            </a:pPr>
            <a:r>
              <a:rPr lang="en-ZA" sz="1200" b="0" i="0" kern="1200" baseline="0">
                <a:solidFill>
                  <a:schemeClr val="tx1"/>
                </a:solidFill>
                <a:effectLst/>
                <a:latin typeface="+mn-lt"/>
                <a:ea typeface="+mn-ea"/>
                <a:cs typeface="+mn-cs"/>
              </a:rPr>
              <a:t>For a huge dataset growing beyond hundreds of terabytes we need a </a:t>
            </a:r>
            <a:r>
              <a:rPr lang="en-ZA" sz="1200" b="0" i="0" kern="1200" baseline="0" err="1">
                <a:solidFill>
                  <a:schemeClr val="tx1"/>
                </a:solidFill>
                <a:effectLst/>
                <a:latin typeface="+mn-lt"/>
                <a:ea typeface="+mn-ea"/>
                <a:cs typeface="+mn-cs"/>
              </a:rPr>
              <a:t>NoSQL</a:t>
            </a:r>
            <a:r>
              <a:rPr lang="en-ZA" sz="1200" b="0" i="0" kern="1200" baseline="0">
                <a:solidFill>
                  <a:schemeClr val="tx1"/>
                </a:solidFill>
                <a:effectLst/>
                <a:latin typeface="+mn-lt"/>
                <a:ea typeface="+mn-ea"/>
                <a:cs typeface="+mn-cs"/>
              </a:rPr>
              <a:t> database</a:t>
            </a:r>
            <a:endParaRPr lang="en-ZA" sz="1200" b="0" i="0" kern="1200">
              <a:solidFill>
                <a:schemeClr val="tx1"/>
              </a:solidFill>
              <a:effectLst/>
              <a:latin typeface="+mn-lt"/>
              <a:ea typeface="+mn-ea"/>
              <a:cs typeface="+mn-cs"/>
            </a:endParaRPr>
          </a:p>
          <a:p>
            <a:pPr marL="171450" indent="-171450">
              <a:buFont typeface="Arial" panose="020B0604020202020204" pitchFamily="34" charset="0"/>
              <a:buChar char="•"/>
            </a:pPr>
            <a:r>
              <a:rPr lang="en-ZA" sz="1200" b="0" i="0" kern="1200">
                <a:solidFill>
                  <a:schemeClr val="tx1"/>
                </a:solidFill>
                <a:effectLst/>
                <a:latin typeface="+mn-lt"/>
                <a:ea typeface="+mn-ea"/>
                <a:cs typeface="+mn-cs"/>
              </a:rPr>
              <a:t>Schema-less data</a:t>
            </a:r>
          </a:p>
          <a:p>
            <a:pPr marL="628650" lvl="1" indent="-171450">
              <a:buFont typeface="Arial" panose="020B0604020202020204" pitchFamily="34" charset="0"/>
              <a:buChar char="•"/>
            </a:pPr>
            <a:r>
              <a:rPr lang="en-ZA" sz="1200" b="0" i="0" kern="1200">
                <a:solidFill>
                  <a:schemeClr val="tx1"/>
                </a:solidFill>
                <a:effectLst/>
                <a:latin typeface="+mn-lt"/>
                <a:ea typeface="+mn-ea"/>
                <a:cs typeface="+mn-cs"/>
              </a:rPr>
              <a:t>Secondly</a:t>
            </a:r>
            <a:r>
              <a:rPr lang="en-ZA" sz="1200" b="0" i="0" kern="1200" baseline="0">
                <a:solidFill>
                  <a:schemeClr val="tx1"/>
                </a:solidFill>
                <a:effectLst/>
                <a:latin typeface="+mn-lt"/>
                <a:ea typeface="+mn-ea"/>
                <a:cs typeface="+mn-cs"/>
              </a:rPr>
              <a:t> for the new type of data we need some system which can have less constraint over the type of the data as RDBMS don’t support this </a:t>
            </a:r>
          </a:p>
          <a:p>
            <a:pPr marL="628650" lvl="1" indent="-171450">
              <a:buFont typeface="Arial" panose="020B0604020202020204" pitchFamily="34" charset="0"/>
              <a:buChar char="•"/>
            </a:pPr>
            <a:r>
              <a:rPr lang="en-ZA" sz="1200" b="0" i="0" kern="1200" baseline="0">
                <a:solidFill>
                  <a:schemeClr val="tx1"/>
                </a:solidFill>
                <a:effectLst/>
                <a:latin typeface="+mn-lt"/>
                <a:ea typeface="+mn-ea"/>
                <a:cs typeface="+mn-cs"/>
              </a:rPr>
              <a:t>Firstly we must declare the schema and then there are lots of constraints which can be imposed on the data </a:t>
            </a:r>
            <a:endParaRPr lang="en-ZA" sz="1200" b="0" i="0" kern="1200">
              <a:solidFill>
                <a:schemeClr val="tx1"/>
              </a:solidFill>
              <a:effectLst/>
              <a:latin typeface="+mn-lt"/>
              <a:ea typeface="+mn-ea"/>
              <a:cs typeface="+mn-cs"/>
            </a:endParaRPr>
          </a:p>
          <a:p>
            <a:pPr marL="171450" indent="-171450">
              <a:buFont typeface="Arial" panose="020B0604020202020204" pitchFamily="34" charset="0"/>
              <a:buChar char="•"/>
            </a:pPr>
            <a:r>
              <a:rPr lang="en-ZA" sz="1200" b="0" i="0" kern="1200">
                <a:solidFill>
                  <a:schemeClr val="tx1"/>
                </a:solidFill>
                <a:effectLst/>
                <a:latin typeface="+mn-lt"/>
                <a:ea typeface="+mn-ea"/>
                <a:cs typeface="+mn-cs"/>
              </a:rPr>
              <a:t>High Velocity of data ingestion</a:t>
            </a:r>
          </a:p>
          <a:p>
            <a:pPr marL="628650" lvl="1" indent="-171450">
              <a:buFont typeface="Arial" panose="020B0604020202020204" pitchFamily="34" charset="0"/>
              <a:buChar char="•"/>
            </a:pPr>
            <a:r>
              <a:rPr lang="en-ZA" sz="1200" b="0" i="0" kern="1200">
                <a:solidFill>
                  <a:schemeClr val="tx1"/>
                </a:solidFill>
                <a:effectLst/>
                <a:latin typeface="+mn-lt"/>
                <a:ea typeface="+mn-ea"/>
                <a:cs typeface="+mn-cs"/>
              </a:rPr>
              <a:t>As RDBMS can be</a:t>
            </a:r>
            <a:r>
              <a:rPr lang="en-ZA" sz="1200" b="0" i="0" kern="1200" baseline="0">
                <a:solidFill>
                  <a:schemeClr val="tx1"/>
                </a:solidFill>
                <a:effectLst/>
                <a:latin typeface="+mn-lt"/>
                <a:ea typeface="+mn-ea"/>
                <a:cs typeface="+mn-cs"/>
              </a:rPr>
              <a:t> very expensive for large datasets it is not suitable when data keeps coming at a higher rate or for high velocity data</a:t>
            </a:r>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All these together led to the evolution of </a:t>
            </a:r>
            <a:r>
              <a:rPr lang="en-ZA" sz="1200" b="0" i="0" kern="1200" err="1">
                <a:solidFill>
                  <a:schemeClr val="tx1"/>
                </a:solidFill>
                <a:effectLst/>
                <a:latin typeface="+mn-lt"/>
                <a:ea typeface="+mn-ea"/>
                <a:cs typeface="+mn-cs"/>
              </a:rPr>
              <a:t>NoSQL</a:t>
            </a:r>
            <a:r>
              <a:rPr lang="en-ZA" sz="1200" b="0" i="0" kern="1200">
                <a:solidFill>
                  <a:schemeClr val="tx1"/>
                </a:solidFill>
                <a:effectLst/>
                <a:latin typeface="+mn-lt"/>
                <a:ea typeface="+mn-ea"/>
                <a:cs typeface="+mn-cs"/>
              </a:rPr>
              <a:t> database.</a:t>
            </a:r>
            <a:endParaRPr lang="en-US"/>
          </a:p>
        </p:txBody>
      </p:sp>
      <p:sp>
        <p:nvSpPr>
          <p:cNvPr id="4" name="Slide Number Placeholder 3"/>
          <p:cNvSpPr>
            <a:spLocks noGrp="1"/>
          </p:cNvSpPr>
          <p:nvPr>
            <p:ph type="sldNum" sz="quarter" idx="10"/>
          </p:nvPr>
        </p:nvSpPr>
        <p:spPr/>
        <p:txBody>
          <a:bodyPr/>
          <a:lstStyle/>
          <a:p>
            <a:fld id="{D83D9EDF-8E78-4B52-AFB5-8278949571B6}" type="slidenum">
              <a:rPr lang="en-US" smtClean="0"/>
              <a:t>3</a:t>
            </a:fld>
            <a:endParaRPr lang="en-US"/>
          </a:p>
        </p:txBody>
      </p:sp>
    </p:spTree>
    <p:extLst>
      <p:ext uri="{BB962C8B-B14F-4D97-AF65-F5344CB8AC3E}">
        <p14:creationId xmlns:p14="http://schemas.microsoft.com/office/powerpoint/2010/main" val="3745260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Documents also referred to as objects</a:t>
            </a:r>
          </a:p>
          <a:p>
            <a:r>
              <a:rPr lang="en-US"/>
              <a:t>Represented like JSON</a:t>
            </a:r>
          </a:p>
          <a:p>
            <a:endParaRPr lang="en-US"/>
          </a:p>
          <a:p>
            <a:r>
              <a:rPr lang="en-US"/>
              <a:t>Data stored and queried in BSON</a:t>
            </a:r>
          </a:p>
          <a:p>
            <a:r>
              <a:rPr lang="en-US"/>
              <a:t>Binary representation of JSON like data</a:t>
            </a:r>
          </a:p>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23</a:t>
            </a:fld>
            <a:endParaRPr lang="en-US"/>
          </a:p>
        </p:txBody>
      </p:sp>
    </p:spTree>
    <p:extLst>
      <p:ext uri="{BB962C8B-B14F-4D97-AF65-F5344CB8AC3E}">
        <p14:creationId xmlns:p14="http://schemas.microsoft.com/office/powerpoint/2010/main" val="176105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1" i="0" kern="1200">
                <a:solidFill>
                  <a:schemeClr val="tx1"/>
                </a:solidFill>
                <a:effectLst/>
                <a:latin typeface="+mn-lt"/>
                <a:ea typeface="+mn-ea"/>
                <a:cs typeface="+mn-cs"/>
              </a:rPr>
              <a:t>_id</a:t>
            </a:r>
            <a:r>
              <a:rPr lang="en-ZA" sz="1200" b="0" i="0" kern="1200">
                <a:solidFill>
                  <a:schemeClr val="tx1"/>
                </a:solidFill>
                <a:effectLst/>
                <a:latin typeface="+mn-lt"/>
                <a:ea typeface="+mn-ea"/>
                <a:cs typeface="+mn-cs"/>
              </a:rPr>
              <a:t> is a 12 bytes hexadecimal number which assures the uniqueness of every document. You can provide _id while inserting the document. If you don’t provide then MongoDB provides a unique id for every document.</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25</a:t>
            </a:fld>
            <a:endParaRPr lang="en-US"/>
          </a:p>
        </p:txBody>
      </p:sp>
    </p:spTree>
    <p:extLst>
      <p:ext uri="{BB962C8B-B14F-4D97-AF65-F5344CB8AC3E}">
        <p14:creationId xmlns:p14="http://schemas.microsoft.com/office/powerpoint/2010/main" val="265947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a:solidFill>
                  <a:schemeClr val="tx1"/>
                </a:solidFill>
                <a:effectLst/>
                <a:latin typeface="+mn-lt"/>
                <a:ea typeface="+mn-ea"/>
                <a:cs typeface="+mn-cs"/>
              </a:rPr>
              <a:t>Suppose a client needs a database design for his blog/website </a:t>
            </a:r>
          </a:p>
          <a:p>
            <a:r>
              <a:rPr lang="en-ZA" sz="1200" b="0" i="0" kern="1200">
                <a:solidFill>
                  <a:schemeClr val="tx1"/>
                </a:solidFill>
                <a:effectLst/>
                <a:latin typeface="+mn-lt"/>
                <a:ea typeface="+mn-ea"/>
                <a:cs typeface="+mn-cs"/>
              </a:rPr>
              <a:t>So while showing the data, in RDBMS you need to join three tables and in MongoDB, data will be shown from one collection only.</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26</a:t>
            </a:fld>
            <a:endParaRPr lang="en-US"/>
          </a:p>
        </p:txBody>
      </p:sp>
    </p:spTree>
    <p:extLst>
      <p:ext uri="{BB962C8B-B14F-4D97-AF65-F5344CB8AC3E}">
        <p14:creationId xmlns:p14="http://schemas.microsoft.com/office/powerpoint/2010/main" val="3500408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a:solidFill>
                  <a:schemeClr val="tx1"/>
                </a:solidFill>
                <a:effectLst/>
                <a:latin typeface="+mn-lt"/>
                <a:ea typeface="+mn-ea"/>
                <a:cs typeface="+mn-cs"/>
              </a:rPr>
              <a:t>MongoDB </a:t>
            </a:r>
            <a:r>
              <a:rPr lang="en-ZA" sz="1200" b="1" i="0" kern="1200">
                <a:solidFill>
                  <a:schemeClr val="tx1"/>
                </a:solidFill>
                <a:effectLst/>
                <a:latin typeface="+mn-lt"/>
                <a:ea typeface="+mn-ea"/>
                <a:cs typeface="+mn-cs"/>
              </a:rPr>
              <a:t>use DATABASE_NAME</a:t>
            </a:r>
            <a:r>
              <a:rPr lang="en-ZA" sz="1200" b="0" i="0" kern="1200">
                <a:solidFill>
                  <a:schemeClr val="tx1"/>
                </a:solidFill>
                <a:effectLst/>
                <a:latin typeface="+mn-lt"/>
                <a:ea typeface="+mn-ea"/>
                <a:cs typeface="+mn-cs"/>
              </a:rPr>
              <a:t> is used to create database. The command will create a new database if it doesn't exist, otherwise it will return the existing database.</a:t>
            </a:r>
          </a:p>
          <a:p>
            <a:r>
              <a:rPr lang="en-ZA" sz="1200" b="0" i="0" kern="1200">
                <a:solidFill>
                  <a:schemeClr val="tx1"/>
                </a:solidFill>
                <a:effectLst/>
                <a:latin typeface="+mn-lt"/>
                <a:ea typeface="+mn-ea"/>
                <a:cs typeface="+mn-cs"/>
              </a:rPr>
              <a:t>In MongoDB default database is test. If you didn't create any database, then collections will be stored in test database.</a:t>
            </a:r>
          </a:p>
          <a:p>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This will delete the selected database. If you have not selected any database, then it will delete default 'test' database.</a:t>
            </a:r>
          </a:p>
          <a:p>
            <a:endParaRPr lang="en-ZA" sz="1200" b="0" i="0"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In the command, </a:t>
            </a:r>
            <a:r>
              <a:rPr lang="en-ZA" sz="1200" b="1" i="0" kern="1200">
                <a:solidFill>
                  <a:schemeClr val="tx1"/>
                </a:solidFill>
                <a:effectLst/>
                <a:latin typeface="+mn-lt"/>
                <a:ea typeface="+mn-ea"/>
                <a:cs typeface="+mn-cs"/>
              </a:rPr>
              <a:t>name</a:t>
            </a:r>
            <a:r>
              <a:rPr lang="en-ZA" sz="1200" b="0" i="0" kern="1200">
                <a:solidFill>
                  <a:schemeClr val="tx1"/>
                </a:solidFill>
                <a:effectLst/>
                <a:latin typeface="+mn-lt"/>
                <a:ea typeface="+mn-ea"/>
                <a:cs typeface="+mn-cs"/>
              </a:rPr>
              <a:t> is name of collection to be created. </a:t>
            </a:r>
            <a:r>
              <a:rPr lang="en-ZA" sz="1200" b="1" i="0" kern="1200">
                <a:solidFill>
                  <a:schemeClr val="tx1"/>
                </a:solidFill>
                <a:effectLst/>
                <a:latin typeface="+mn-lt"/>
                <a:ea typeface="+mn-ea"/>
                <a:cs typeface="+mn-cs"/>
              </a:rPr>
              <a:t>Options</a:t>
            </a:r>
            <a:r>
              <a:rPr lang="en-ZA" sz="1200" b="0" i="0" kern="1200">
                <a:solidFill>
                  <a:schemeClr val="tx1"/>
                </a:solidFill>
                <a:effectLst/>
                <a:latin typeface="+mn-lt"/>
                <a:ea typeface="+mn-ea"/>
                <a:cs typeface="+mn-cs"/>
              </a:rPr>
              <a:t> is a document and is used to specify configuration of collection.</a:t>
            </a:r>
          </a:p>
          <a:p>
            <a:r>
              <a:rPr lang="en-ZA" sz="1200" b="0" i="0" kern="1200">
                <a:solidFill>
                  <a:schemeClr val="tx1"/>
                </a:solidFill>
                <a:effectLst/>
                <a:latin typeface="+mn-lt"/>
                <a:ea typeface="+mn-ea"/>
                <a:cs typeface="+mn-cs"/>
              </a:rPr>
              <a:t>Options parameter is optional, so you need to specify only the name of the collection. Following is the list of options you can use −</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27</a:t>
            </a:fld>
            <a:endParaRPr lang="en-US"/>
          </a:p>
        </p:txBody>
      </p:sp>
    </p:spTree>
    <p:extLst>
      <p:ext uri="{BB962C8B-B14F-4D97-AF65-F5344CB8AC3E}">
        <p14:creationId xmlns:p14="http://schemas.microsoft.com/office/powerpoint/2010/main" val="2467560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28</a:t>
            </a:fld>
            <a:endParaRPr lang="en-US"/>
          </a:p>
        </p:txBody>
      </p:sp>
    </p:spTree>
    <p:extLst>
      <p:ext uri="{BB962C8B-B14F-4D97-AF65-F5344CB8AC3E}">
        <p14:creationId xmlns:p14="http://schemas.microsoft.com/office/powerpoint/2010/main" val="64965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a:solidFill>
                  <a:schemeClr val="tx1"/>
                </a:solidFill>
                <a:effectLst/>
                <a:latin typeface="+mn-lt"/>
                <a:ea typeface="+mn-ea"/>
                <a:cs typeface="+mn-cs"/>
              </a:rPr>
              <a:t>Create or insert operations add new </a:t>
            </a:r>
            <a:r>
              <a:rPr lang="en-ZA" sz="1200" b="0" i="0" u="none" strike="noStrike" kern="1200">
                <a:solidFill>
                  <a:schemeClr val="tx1"/>
                </a:solidFill>
                <a:effectLst/>
                <a:latin typeface="+mn-lt"/>
                <a:ea typeface="+mn-ea"/>
                <a:cs typeface="+mn-cs"/>
                <a:hlinkClick r:id="rId3"/>
              </a:rPr>
              <a:t>documents</a:t>
            </a:r>
            <a:r>
              <a:rPr lang="en-ZA" sz="1200" b="0" i="0" kern="1200">
                <a:solidFill>
                  <a:schemeClr val="tx1"/>
                </a:solidFill>
                <a:effectLst/>
                <a:latin typeface="+mn-lt"/>
                <a:ea typeface="+mn-ea"/>
                <a:cs typeface="+mn-cs"/>
              </a:rPr>
              <a:t> to a </a:t>
            </a:r>
            <a:r>
              <a:rPr lang="en-ZA" sz="1200" b="0" i="0" u="none" strike="noStrike" kern="1200">
                <a:solidFill>
                  <a:schemeClr val="tx1"/>
                </a:solidFill>
                <a:effectLst/>
                <a:latin typeface="+mn-lt"/>
                <a:ea typeface="+mn-ea"/>
                <a:cs typeface="+mn-cs"/>
                <a:hlinkClick r:id="rId4"/>
              </a:rPr>
              <a:t>collection</a:t>
            </a:r>
            <a:r>
              <a:rPr lang="en-ZA" sz="1200" b="0" i="0" kern="1200">
                <a:solidFill>
                  <a:schemeClr val="tx1"/>
                </a:solidFill>
                <a:effectLst/>
                <a:latin typeface="+mn-lt"/>
                <a:ea typeface="+mn-ea"/>
                <a:cs typeface="+mn-cs"/>
              </a:rPr>
              <a:t>. If the collection does not currently exist, insert operations will create the collection.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0" i="0" kern="1200">
                <a:solidFill>
                  <a:schemeClr val="tx1"/>
                </a:solidFill>
                <a:effectLst/>
                <a:latin typeface="+mn-lt"/>
                <a:ea typeface="+mn-ea"/>
                <a:cs typeface="+mn-cs"/>
              </a:rPr>
              <a:t>In MongoDB, insert operations target a single </a:t>
            </a:r>
            <a:r>
              <a:rPr lang="en-ZA" sz="1200" b="0" i="0" u="none" strike="noStrike" kern="1200">
                <a:solidFill>
                  <a:schemeClr val="tx1"/>
                </a:solidFill>
                <a:effectLst/>
                <a:latin typeface="+mn-lt"/>
                <a:ea typeface="+mn-ea"/>
                <a:cs typeface="+mn-cs"/>
                <a:hlinkClick r:id="rId5"/>
              </a:rPr>
              <a:t>collection</a:t>
            </a:r>
            <a:r>
              <a:rPr lang="en-ZA" sz="1200" b="0" i="0" kern="1200">
                <a:solidFill>
                  <a:schemeClr val="tx1"/>
                </a:solidFill>
                <a:effectLst/>
                <a:latin typeface="+mn-lt"/>
                <a:ea typeface="+mn-ea"/>
                <a:cs typeface="+mn-cs"/>
              </a:rPr>
              <a:t>. All write operations in MongoDB are </a:t>
            </a:r>
            <a:r>
              <a:rPr lang="en-ZA" sz="1200" b="0" i="0" u="none" strike="noStrike" kern="1200">
                <a:solidFill>
                  <a:schemeClr val="tx1"/>
                </a:solidFill>
                <a:effectLst/>
                <a:latin typeface="+mn-lt"/>
                <a:ea typeface="+mn-ea"/>
                <a:cs typeface="+mn-cs"/>
                <a:hlinkClick r:id="rId6"/>
              </a:rPr>
              <a:t>atomic</a:t>
            </a:r>
            <a:r>
              <a:rPr lang="en-ZA" sz="1200" b="0" i="0" kern="1200">
                <a:solidFill>
                  <a:schemeClr val="tx1"/>
                </a:solidFill>
                <a:effectLst/>
                <a:latin typeface="+mn-lt"/>
                <a:ea typeface="+mn-ea"/>
                <a:cs typeface="+mn-cs"/>
              </a:rPr>
              <a:t> on the level of a single </a:t>
            </a:r>
            <a:r>
              <a:rPr lang="en-ZA" sz="1200" b="0" i="0" u="none" strike="noStrike" kern="1200">
                <a:solidFill>
                  <a:schemeClr val="tx1"/>
                </a:solidFill>
                <a:effectLst/>
                <a:latin typeface="+mn-lt"/>
                <a:ea typeface="+mn-ea"/>
                <a:cs typeface="+mn-cs"/>
                <a:hlinkClick r:id="rId7"/>
              </a:rPr>
              <a:t>document</a:t>
            </a:r>
            <a:r>
              <a:rPr lang="en-ZA" sz="1200" b="0" i="0" kern="1200">
                <a:solidFill>
                  <a:schemeClr val="tx1"/>
                </a:solidFill>
                <a:effectLst/>
                <a:latin typeface="+mn-lt"/>
                <a:ea typeface="+mn-ea"/>
                <a:cs typeface="+mn-cs"/>
              </a:rPr>
              <a:t>.</a:t>
            </a:r>
            <a:endParaRPr lang="en-US"/>
          </a:p>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29</a:t>
            </a:fld>
            <a:endParaRPr lang="en-US"/>
          </a:p>
        </p:txBody>
      </p:sp>
    </p:spTree>
    <p:extLst>
      <p:ext uri="{BB962C8B-B14F-4D97-AF65-F5344CB8AC3E}">
        <p14:creationId xmlns:p14="http://schemas.microsoft.com/office/powerpoint/2010/main" val="2768383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a:solidFill>
                  <a:schemeClr val="tx1"/>
                </a:solidFill>
                <a:effectLst/>
                <a:latin typeface="+mn-lt"/>
                <a:ea typeface="+mn-ea"/>
                <a:cs typeface="+mn-cs"/>
              </a:rPr>
              <a:t>Read operations retrieves </a:t>
            </a:r>
            <a:r>
              <a:rPr lang="en-ZA" sz="1200" b="0" i="0" u="none" strike="noStrike" kern="1200">
                <a:solidFill>
                  <a:schemeClr val="tx1"/>
                </a:solidFill>
                <a:effectLst/>
                <a:latin typeface="+mn-lt"/>
                <a:ea typeface="+mn-ea"/>
                <a:cs typeface="+mn-cs"/>
                <a:hlinkClick r:id="rId3"/>
              </a:rPr>
              <a:t>documents</a:t>
            </a:r>
            <a:r>
              <a:rPr lang="en-ZA" sz="1200" b="0" i="0" kern="1200">
                <a:solidFill>
                  <a:schemeClr val="tx1"/>
                </a:solidFill>
                <a:effectLst/>
                <a:latin typeface="+mn-lt"/>
                <a:ea typeface="+mn-ea"/>
                <a:cs typeface="+mn-cs"/>
              </a:rPr>
              <a:t> from a </a:t>
            </a:r>
            <a:r>
              <a:rPr lang="en-ZA" sz="1200" b="0" i="0" u="none" strike="noStrike" kern="1200">
                <a:solidFill>
                  <a:schemeClr val="tx1"/>
                </a:solidFill>
                <a:effectLst/>
                <a:latin typeface="+mn-lt"/>
                <a:ea typeface="+mn-ea"/>
                <a:cs typeface="+mn-cs"/>
                <a:hlinkClick r:id="rId4"/>
              </a:rPr>
              <a:t>collection</a:t>
            </a:r>
            <a:r>
              <a:rPr lang="en-ZA" sz="1200" b="0" i="0" kern="1200">
                <a:solidFill>
                  <a:schemeClr val="tx1"/>
                </a:solidFill>
                <a:effectLst/>
                <a:latin typeface="+mn-lt"/>
                <a:ea typeface="+mn-ea"/>
                <a:cs typeface="+mn-cs"/>
              </a:rPr>
              <a:t>; i.e. queries a collection for documents.</a:t>
            </a:r>
          </a:p>
          <a:p>
            <a:r>
              <a:rPr lang="en-ZA" sz="1200" b="0" i="0" kern="1200">
                <a:solidFill>
                  <a:schemeClr val="tx1"/>
                </a:solidFill>
                <a:effectLst/>
                <a:latin typeface="+mn-lt"/>
                <a:ea typeface="+mn-ea"/>
                <a:cs typeface="+mn-cs"/>
              </a:rPr>
              <a:t>You can specify </a:t>
            </a:r>
            <a:r>
              <a:rPr lang="en-ZA" sz="1200" b="0" i="0" u="none" strike="noStrike" kern="1200">
                <a:solidFill>
                  <a:schemeClr val="tx1"/>
                </a:solidFill>
                <a:effectLst/>
                <a:latin typeface="+mn-lt"/>
                <a:ea typeface="+mn-ea"/>
                <a:cs typeface="+mn-cs"/>
                <a:hlinkClick r:id="rId5"/>
              </a:rPr>
              <a:t>query filters or criteria</a:t>
            </a:r>
            <a:r>
              <a:rPr lang="en-ZA" sz="1200" b="0" i="0" kern="1200">
                <a:solidFill>
                  <a:schemeClr val="tx1"/>
                </a:solidFill>
                <a:effectLst/>
                <a:latin typeface="+mn-lt"/>
                <a:ea typeface="+mn-ea"/>
                <a:cs typeface="+mn-cs"/>
              </a:rPr>
              <a:t> that identify the documents to return.</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30</a:t>
            </a:fld>
            <a:endParaRPr lang="en-US"/>
          </a:p>
        </p:txBody>
      </p:sp>
    </p:spTree>
    <p:extLst>
      <p:ext uri="{BB962C8B-B14F-4D97-AF65-F5344CB8AC3E}">
        <p14:creationId xmlns:p14="http://schemas.microsoft.com/office/powerpoint/2010/main" val="1581083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a:solidFill>
                  <a:schemeClr val="tx1"/>
                </a:solidFill>
                <a:effectLst/>
                <a:latin typeface="+mn-lt"/>
                <a:ea typeface="+mn-ea"/>
                <a:cs typeface="+mn-cs"/>
              </a:rPr>
              <a:t>Update operations modify existing </a:t>
            </a:r>
            <a:r>
              <a:rPr lang="en-ZA" sz="1200" b="0" i="0" u="none" strike="noStrike" kern="1200">
                <a:solidFill>
                  <a:schemeClr val="tx1"/>
                </a:solidFill>
                <a:effectLst/>
                <a:latin typeface="+mn-lt"/>
                <a:ea typeface="+mn-ea"/>
                <a:cs typeface="+mn-cs"/>
                <a:hlinkClick r:id="rId3"/>
              </a:rPr>
              <a:t>documents</a:t>
            </a:r>
            <a:r>
              <a:rPr lang="en-ZA" sz="1200" b="0" i="0" kern="1200">
                <a:solidFill>
                  <a:schemeClr val="tx1"/>
                </a:solidFill>
                <a:effectLst/>
                <a:latin typeface="+mn-lt"/>
                <a:ea typeface="+mn-ea"/>
                <a:cs typeface="+mn-cs"/>
              </a:rPr>
              <a:t> in a </a:t>
            </a:r>
            <a:r>
              <a:rPr lang="en-ZA" sz="1200" b="0" i="0" u="none" strike="noStrike" kern="1200">
                <a:solidFill>
                  <a:schemeClr val="tx1"/>
                </a:solidFill>
                <a:effectLst/>
                <a:latin typeface="+mn-lt"/>
                <a:ea typeface="+mn-ea"/>
                <a:cs typeface="+mn-cs"/>
                <a:hlinkClick r:id="rId4"/>
              </a:rPr>
              <a:t>collection</a:t>
            </a:r>
            <a:endParaRPr lang="en-ZA" sz="1200" b="0" i="0" u="none" strike="noStrike" kern="1200">
              <a:solidFill>
                <a:schemeClr val="tx1"/>
              </a:solidFill>
              <a:effectLst/>
              <a:latin typeface="+mn-lt"/>
              <a:ea typeface="+mn-ea"/>
              <a:cs typeface="+mn-cs"/>
            </a:endParaRPr>
          </a:p>
          <a:p>
            <a:r>
              <a:rPr lang="en-ZA" sz="1200" b="0" i="0" kern="1200">
                <a:solidFill>
                  <a:schemeClr val="tx1"/>
                </a:solidFill>
                <a:effectLst/>
                <a:latin typeface="+mn-lt"/>
                <a:ea typeface="+mn-ea"/>
                <a:cs typeface="+mn-cs"/>
              </a:rPr>
              <a:t>In MongoDB, update operations target a single collection. All write operations in MongoDB are </a:t>
            </a:r>
            <a:r>
              <a:rPr lang="en-ZA" sz="1200" b="0" i="0" u="none" strike="noStrike" kern="1200">
                <a:solidFill>
                  <a:schemeClr val="tx1"/>
                </a:solidFill>
                <a:effectLst/>
                <a:latin typeface="+mn-lt"/>
                <a:ea typeface="+mn-ea"/>
                <a:cs typeface="+mn-cs"/>
                <a:hlinkClick r:id="rId5"/>
              </a:rPr>
              <a:t>atomic</a:t>
            </a:r>
            <a:r>
              <a:rPr lang="en-ZA" sz="1200" b="0" i="0" kern="1200">
                <a:solidFill>
                  <a:schemeClr val="tx1"/>
                </a:solidFill>
                <a:effectLst/>
                <a:latin typeface="+mn-lt"/>
                <a:ea typeface="+mn-ea"/>
                <a:cs typeface="+mn-cs"/>
              </a:rPr>
              <a:t> on the level of a single document.</a:t>
            </a:r>
          </a:p>
          <a:p>
            <a:r>
              <a:rPr lang="en-ZA" sz="1200" b="0" i="0" kern="1200">
                <a:solidFill>
                  <a:schemeClr val="tx1"/>
                </a:solidFill>
                <a:effectLst/>
                <a:latin typeface="+mn-lt"/>
                <a:ea typeface="+mn-ea"/>
                <a:cs typeface="+mn-cs"/>
              </a:rPr>
              <a:t>You can specify criteria, or filters, that identify the documents to update. These </a:t>
            </a:r>
            <a:r>
              <a:rPr lang="en-ZA" sz="1200" b="0" i="0" u="none" strike="noStrike" kern="1200">
                <a:solidFill>
                  <a:schemeClr val="tx1"/>
                </a:solidFill>
                <a:effectLst/>
                <a:latin typeface="+mn-lt"/>
                <a:ea typeface="+mn-ea"/>
                <a:cs typeface="+mn-cs"/>
                <a:hlinkClick r:id="rId6"/>
              </a:rPr>
              <a:t>filters</a:t>
            </a:r>
            <a:r>
              <a:rPr lang="en-ZA" sz="1200" b="0" i="0" kern="1200">
                <a:solidFill>
                  <a:schemeClr val="tx1"/>
                </a:solidFill>
                <a:effectLst/>
                <a:latin typeface="+mn-lt"/>
                <a:ea typeface="+mn-ea"/>
                <a:cs typeface="+mn-cs"/>
              </a:rPr>
              <a:t> use the same syntax as read operations.</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31</a:t>
            </a:fld>
            <a:endParaRPr lang="en-US"/>
          </a:p>
        </p:txBody>
      </p:sp>
    </p:spTree>
    <p:extLst>
      <p:ext uri="{BB962C8B-B14F-4D97-AF65-F5344CB8AC3E}">
        <p14:creationId xmlns:p14="http://schemas.microsoft.com/office/powerpoint/2010/main" val="4198890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a:solidFill>
                  <a:schemeClr val="tx1"/>
                </a:solidFill>
                <a:effectLst/>
                <a:latin typeface="+mn-lt"/>
                <a:ea typeface="+mn-ea"/>
                <a:cs typeface="+mn-cs"/>
              </a:rPr>
              <a:t>Delete operations remove documents from a collection</a:t>
            </a:r>
          </a:p>
          <a:p>
            <a:r>
              <a:rPr lang="en-ZA" sz="1200" b="0" i="0" kern="1200">
                <a:solidFill>
                  <a:schemeClr val="tx1"/>
                </a:solidFill>
                <a:effectLst/>
                <a:latin typeface="+mn-lt"/>
                <a:ea typeface="+mn-ea"/>
                <a:cs typeface="+mn-cs"/>
              </a:rPr>
              <a:t>In MongoDB, delete operations target a single </a:t>
            </a:r>
            <a:r>
              <a:rPr lang="en-ZA" sz="1200" b="0" i="0" u="none" strike="noStrike" kern="1200">
                <a:solidFill>
                  <a:schemeClr val="tx1"/>
                </a:solidFill>
                <a:effectLst/>
                <a:latin typeface="+mn-lt"/>
                <a:ea typeface="+mn-ea"/>
                <a:cs typeface="+mn-cs"/>
                <a:hlinkClick r:id="rId3"/>
              </a:rPr>
              <a:t>collection</a:t>
            </a:r>
            <a:r>
              <a:rPr lang="en-ZA" sz="1200" b="0" i="0" kern="1200">
                <a:solidFill>
                  <a:schemeClr val="tx1"/>
                </a:solidFill>
                <a:effectLst/>
                <a:latin typeface="+mn-lt"/>
                <a:ea typeface="+mn-ea"/>
                <a:cs typeface="+mn-cs"/>
              </a:rPr>
              <a:t>. All write operations in MongoDB are </a:t>
            </a:r>
            <a:r>
              <a:rPr lang="en-ZA" sz="1200" b="0" i="0" u="none" strike="noStrike" kern="1200">
                <a:solidFill>
                  <a:schemeClr val="tx1"/>
                </a:solidFill>
                <a:effectLst/>
                <a:latin typeface="+mn-lt"/>
                <a:ea typeface="+mn-ea"/>
                <a:cs typeface="+mn-cs"/>
                <a:hlinkClick r:id="rId4"/>
              </a:rPr>
              <a:t>atomic</a:t>
            </a:r>
            <a:r>
              <a:rPr lang="en-ZA" sz="1200" b="0" i="0" kern="1200">
                <a:solidFill>
                  <a:schemeClr val="tx1"/>
                </a:solidFill>
                <a:effectLst/>
                <a:latin typeface="+mn-lt"/>
                <a:ea typeface="+mn-ea"/>
                <a:cs typeface="+mn-cs"/>
              </a:rPr>
              <a:t> on the level of a single document.</a:t>
            </a:r>
          </a:p>
          <a:p>
            <a:r>
              <a:rPr lang="en-ZA" sz="1200" b="0" i="0" kern="1200">
                <a:solidFill>
                  <a:schemeClr val="tx1"/>
                </a:solidFill>
                <a:effectLst/>
                <a:latin typeface="+mn-lt"/>
                <a:ea typeface="+mn-ea"/>
                <a:cs typeface="+mn-cs"/>
              </a:rPr>
              <a:t>You can specify criteria, or filters, that identify the documents to remove. These </a:t>
            </a:r>
            <a:r>
              <a:rPr lang="en-ZA" sz="1200" b="0" i="0" u="none" strike="noStrike" kern="1200">
                <a:solidFill>
                  <a:schemeClr val="tx1"/>
                </a:solidFill>
                <a:effectLst/>
                <a:latin typeface="+mn-lt"/>
                <a:ea typeface="+mn-ea"/>
                <a:cs typeface="+mn-cs"/>
                <a:hlinkClick r:id="rId5"/>
              </a:rPr>
              <a:t>filters</a:t>
            </a:r>
            <a:r>
              <a:rPr lang="en-ZA" sz="1200" b="0" i="0" kern="1200">
                <a:solidFill>
                  <a:schemeClr val="tx1"/>
                </a:solidFill>
                <a:effectLst/>
                <a:latin typeface="+mn-lt"/>
                <a:ea typeface="+mn-ea"/>
                <a:cs typeface="+mn-cs"/>
              </a:rPr>
              <a:t> use the same syntax as read operations.</a:t>
            </a:r>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32</a:t>
            </a:fld>
            <a:endParaRPr lang="en-US"/>
          </a:p>
        </p:txBody>
      </p:sp>
    </p:spTree>
    <p:extLst>
      <p:ext uri="{BB962C8B-B14F-4D97-AF65-F5344CB8AC3E}">
        <p14:creationId xmlns:p14="http://schemas.microsoft.com/office/powerpoint/2010/main" val="895552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a:t>
            </a:r>
            <a:r>
              <a:rPr lang="en-US" err="1"/>
              <a:t>mymongodb</a:t>
            </a:r>
            <a:endParaRPr lang="en-US"/>
          </a:p>
          <a:p>
            <a:r>
              <a:rPr lang="en-US" err="1"/>
              <a:t>db</a:t>
            </a:r>
            <a:r>
              <a:rPr lang="en-US"/>
              <a:t> </a:t>
            </a:r>
          </a:p>
          <a:p>
            <a:r>
              <a:rPr lang="en-US" err="1"/>
              <a:t>db.dropDatabase</a:t>
            </a:r>
            <a:r>
              <a:rPr lang="en-US"/>
              <a:t>()</a:t>
            </a:r>
          </a:p>
          <a:p>
            <a:r>
              <a:rPr lang="en-US"/>
              <a:t>show collections</a:t>
            </a:r>
          </a:p>
          <a:p>
            <a:endParaRPr lang="en-US"/>
          </a:p>
          <a:p>
            <a:r>
              <a:rPr lang="en-US" err="1"/>
              <a:t>db.uses.insertOne</a:t>
            </a:r>
            <a:r>
              <a:rPr lang="en-US"/>
              <a:t>({name: “</a:t>
            </a:r>
            <a:r>
              <a:rPr lang="en-US" err="1"/>
              <a:t>mimi</a:t>
            </a:r>
            <a:r>
              <a:rPr lang="en-US"/>
              <a:t>”, age:26})</a:t>
            </a:r>
          </a:p>
          <a:p>
            <a:r>
              <a:rPr lang="en-US" err="1"/>
              <a:t>db.users.find</a:t>
            </a:r>
            <a:r>
              <a:rPr lang="en-US"/>
              <a:t>()</a:t>
            </a:r>
          </a:p>
          <a:p>
            <a:r>
              <a:rPr lang="en-US" err="1"/>
              <a:t>db.users.update</a:t>
            </a:r>
            <a:r>
              <a:rPr lang="en-US"/>
              <a:t>({name: “</a:t>
            </a:r>
            <a:r>
              <a:rPr lang="en-US" err="1"/>
              <a:t>mimi</a:t>
            </a:r>
            <a:r>
              <a:rPr lang="en-US"/>
              <a:t>”}, {$set: {age:25}})</a:t>
            </a:r>
          </a:p>
          <a:p>
            <a:r>
              <a:rPr lang="en-US" err="1"/>
              <a:t>db.users.deleteOne</a:t>
            </a:r>
            <a:r>
              <a:rPr lang="en-US"/>
              <a:t>({name: “mimi2”})</a:t>
            </a:r>
          </a:p>
        </p:txBody>
      </p:sp>
      <p:sp>
        <p:nvSpPr>
          <p:cNvPr id="4" name="Slide Number Placeholder 3"/>
          <p:cNvSpPr>
            <a:spLocks noGrp="1"/>
          </p:cNvSpPr>
          <p:nvPr>
            <p:ph type="sldNum" sz="quarter" idx="5"/>
          </p:nvPr>
        </p:nvSpPr>
        <p:spPr/>
        <p:txBody>
          <a:bodyPr/>
          <a:lstStyle/>
          <a:p>
            <a:fld id="{D83D9EDF-8E78-4B52-AFB5-8278949571B6}" type="slidenum">
              <a:rPr lang="en-US" smtClean="0"/>
              <a:t>33</a:t>
            </a:fld>
            <a:endParaRPr lang="en-US"/>
          </a:p>
        </p:txBody>
      </p:sp>
    </p:spTree>
    <p:extLst>
      <p:ext uri="{BB962C8B-B14F-4D97-AF65-F5344CB8AC3E}">
        <p14:creationId xmlns:p14="http://schemas.microsoft.com/office/powerpoint/2010/main" val="285547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a:t>NoSQL databases use a Generic Data Model</a:t>
            </a:r>
          </a:p>
          <a:p>
            <a:pPr marL="628650" lvl="1" indent="-171450">
              <a:lnSpc>
                <a:spcPct val="90000"/>
              </a:lnSpc>
              <a:spcBef>
                <a:spcPts val="1000"/>
              </a:spcBef>
              <a:buFont typeface="Arial" panose="020B0604020202020204" pitchFamily="34" charset="0"/>
              <a:buChar char="•"/>
            </a:pPr>
            <a:r>
              <a:rPr lang="en-US"/>
              <a:t>There are heterogeneous containers, including diverse datatypes like sets, maps and arrays </a:t>
            </a:r>
            <a:endParaRPr lang="en-US">
              <a:cs typeface="Calibri" panose="020F0502020204030204"/>
            </a:endParaRPr>
          </a:p>
          <a:p>
            <a:pPr marL="628650" lvl="1" indent="-171450">
              <a:lnSpc>
                <a:spcPct val="90000"/>
              </a:lnSpc>
              <a:spcBef>
                <a:spcPts val="1000"/>
              </a:spcBef>
              <a:buFont typeface="Arial" panose="020B0604020202020204" pitchFamily="34" charset="0"/>
              <a:buChar char="•"/>
            </a:pPr>
            <a:r>
              <a:rPr lang="en-US"/>
              <a:t>And they perform Dynamic type discovery</a:t>
            </a:r>
            <a:endParaRPr lang="en-US">
              <a:cs typeface="Calibri" panose="020F0502020204030204"/>
            </a:endParaRPr>
          </a:p>
          <a:p>
            <a:pPr marL="628650" lvl="1" indent="-171450">
              <a:lnSpc>
                <a:spcPct val="90000"/>
              </a:lnSpc>
              <a:spcBef>
                <a:spcPts val="1000"/>
              </a:spcBef>
              <a:buFont typeface="Arial" panose="020B0604020202020204" pitchFamily="34" charset="0"/>
              <a:buChar char="•"/>
            </a:pPr>
            <a:r>
              <a:rPr lang="en-US"/>
              <a:t>We</a:t>
            </a:r>
            <a:r>
              <a:rPr lang="en-US">
                <a:cs typeface="Calibri"/>
              </a:rPr>
              <a:t> don't need to specify the data type all the time, this is something the database will interpret depending on the type of data that is getting loaded</a:t>
            </a:r>
          </a:p>
          <a:p>
            <a:pPr marL="171450" indent="-171450">
              <a:lnSpc>
                <a:spcPct val="90000"/>
              </a:lnSpc>
              <a:spcBef>
                <a:spcPts val="1000"/>
              </a:spcBef>
              <a:buFont typeface="Arial" panose="020B0604020202020204" pitchFamily="34" charset="0"/>
              <a:buChar char="•"/>
            </a:pPr>
            <a:r>
              <a:rPr lang="en-US"/>
              <a:t>And they perform Dynamic type discovery and conversion</a:t>
            </a:r>
            <a:endParaRPr lang="en-US">
              <a:cs typeface="Calibri"/>
            </a:endParaRPr>
          </a:p>
          <a:p>
            <a:pPr marL="628650" lvl="1" indent="-171450">
              <a:lnSpc>
                <a:spcPct val="90000"/>
              </a:lnSpc>
              <a:spcBef>
                <a:spcPts val="1000"/>
              </a:spcBef>
              <a:buFont typeface="Arial" panose="020B0604020202020204" pitchFamily="34" charset="0"/>
              <a:buChar char="•"/>
            </a:pPr>
            <a:r>
              <a:rPr lang="en-US">
                <a:cs typeface="Calibri"/>
              </a:rPr>
              <a:t>The conversion between the data using </a:t>
            </a:r>
            <a:r>
              <a:rPr lang="en-US" err="1">
                <a:cs typeface="Calibri"/>
              </a:rPr>
              <a:t>noSQL</a:t>
            </a:r>
            <a:r>
              <a:rPr lang="en-US">
                <a:cs typeface="Calibri"/>
              </a:rPr>
              <a:t> is implicit </a:t>
            </a:r>
          </a:p>
          <a:p>
            <a:pPr marL="171450" indent="-171450">
              <a:lnSpc>
                <a:spcPct val="90000"/>
              </a:lnSpc>
              <a:spcBef>
                <a:spcPts val="1000"/>
              </a:spcBef>
              <a:buFont typeface="Arial" panose="020B0604020202020204" pitchFamily="34" charset="0"/>
              <a:buChar char="•"/>
            </a:pPr>
            <a:r>
              <a:rPr lang="en-US"/>
              <a:t>Non-Related and De-normalized</a:t>
            </a:r>
            <a:endParaRPr lang="en-US">
              <a:cs typeface="Calibri"/>
            </a:endParaRPr>
          </a:p>
          <a:p>
            <a:pPr marL="628650" lvl="1" indent="-171450">
              <a:lnSpc>
                <a:spcPct val="90000"/>
              </a:lnSpc>
              <a:spcBef>
                <a:spcPts val="1000"/>
              </a:spcBef>
              <a:buFont typeface="Arial" panose="020B0604020202020204" pitchFamily="34" charset="0"/>
              <a:buChar char="•"/>
            </a:pPr>
            <a:r>
              <a:rPr lang="en-US">
                <a:cs typeface="Calibri"/>
              </a:rPr>
              <a:t>The NoSQL database store the data usually in a single table as they have less inclination towards </a:t>
            </a:r>
            <a:r>
              <a:rPr lang="en-US" err="1">
                <a:cs typeface="Calibri"/>
              </a:rPr>
              <a:t>joinging</a:t>
            </a:r>
            <a:r>
              <a:rPr lang="en-US">
                <a:cs typeface="Calibri"/>
              </a:rPr>
              <a:t> of the data</a:t>
            </a:r>
          </a:p>
          <a:p>
            <a:pPr marL="628650" lvl="1" indent="-171450">
              <a:lnSpc>
                <a:spcPct val="90000"/>
              </a:lnSpc>
              <a:spcBef>
                <a:spcPts val="1000"/>
              </a:spcBef>
              <a:buFont typeface="Arial" panose="020B0604020202020204" pitchFamily="34" charset="0"/>
              <a:buChar char="•"/>
            </a:pPr>
            <a:r>
              <a:rPr lang="en-US">
                <a:cs typeface="Calibri"/>
              </a:rPr>
              <a:t>The data is stored in raw format or </a:t>
            </a:r>
            <a:r>
              <a:rPr lang="en-US" err="1">
                <a:cs typeface="Calibri"/>
              </a:rPr>
              <a:t>denormalised</a:t>
            </a:r>
            <a:r>
              <a:rPr lang="en-US">
                <a:cs typeface="Calibri"/>
              </a:rPr>
              <a:t> format which can be very useful</a:t>
            </a:r>
          </a:p>
        </p:txBody>
      </p:sp>
      <p:sp>
        <p:nvSpPr>
          <p:cNvPr id="4" name="Slide Number Placeholder 3"/>
          <p:cNvSpPr>
            <a:spLocks noGrp="1"/>
          </p:cNvSpPr>
          <p:nvPr>
            <p:ph type="sldNum" sz="quarter" idx="5"/>
          </p:nvPr>
        </p:nvSpPr>
        <p:spPr/>
        <p:txBody>
          <a:bodyPr/>
          <a:lstStyle/>
          <a:p>
            <a:fld id="{D83D9EDF-8E78-4B52-AFB5-8278949571B6}" type="slidenum">
              <a:rPr lang="en-US" smtClean="0"/>
              <a:t>4</a:t>
            </a:fld>
            <a:endParaRPr lang="en-US"/>
          </a:p>
        </p:txBody>
      </p:sp>
    </p:spTree>
    <p:extLst>
      <p:ext uri="{BB962C8B-B14F-4D97-AF65-F5344CB8AC3E}">
        <p14:creationId xmlns:p14="http://schemas.microsoft.com/office/powerpoint/2010/main" val="285586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a:cs typeface="Calibri"/>
              </a:rPr>
              <a:t>Highly Distributable		</a:t>
            </a:r>
          </a:p>
          <a:p>
            <a:pPr marL="628650" lvl="1" indent="-171450">
              <a:lnSpc>
                <a:spcPct val="90000"/>
              </a:lnSpc>
              <a:spcBef>
                <a:spcPts val="1000"/>
              </a:spcBef>
              <a:buFont typeface="Arial" panose="020B0604020202020204" pitchFamily="34" charset="0"/>
              <a:buChar char="•"/>
            </a:pPr>
            <a:r>
              <a:rPr lang="en-US">
                <a:cs typeface="Calibri"/>
              </a:rPr>
              <a:t>NoSQL databases can be built in a cluster of commodity hardware as they are highly distributable.</a:t>
            </a:r>
          </a:p>
          <a:p>
            <a:pPr marL="171450" lvl="0" indent="-171450">
              <a:lnSpc>
                <a:spcPct val="90000"/>
              </a:lnSpc>
              <a:spcBef>
                <a:spcPts val="1000"/>
              </a:spcBef>
              <a:buFont typeface="Arial" panose="020B0604020202020204" pitchFamily="34" charset="0"/>
              <a:buChar char="•"/>
            </a:pPr>
            <a:r>
              <a:rPr lang="en-US">
                <a:ea typeface="+mn-lt"/>
                <a:cs typeface="+mn-lt"/>
              </a:rPr>
              <a:t>Commodity Hardware </a:t>
            </a:r>
          </a:p>
          <a:p>
            <a:pPr marL="628650" lvl="1" indent="-171450">
              <a:lnSpc>
                <a:spcPct val="90000"/>
              </a:lnSpc>
              <a:spcBef>
                <a:spcPts val="1000"/>
              </a:spcBef>
              <a:buFont typeface="Arial" panose="020B0604020202020204" pitchFamily="34" charset="0"/>
              <a:buChar char="•"/>
            </a:pPr>
            <a:r>
              <a:rPr lang="en-US">
                <a:cs typeface="Calibri"/>
              </a:rPr>
              <a:t>NoSQL databases are base on the core principle of supporting horizontal scaling out</a:t>
            </a:r>
            <a:endParaRPr lang="en-US">
              <a:ea typeface="+mn-lt"/>
              <a:cs typeface="+mn-lt"/>
            </a:endParaRPr>
          </a:p>
        </p:txBody>
      </p:sp>
      <p:sp>
        <p:nvSpPr>
          <p:cNvPr id="4" name="Slide Number Placeholder 3"/>
          <p:cNvSpPr>
            <a:spLocks noGrp="1"/>
          </p:cNvSpPr>
          <p:nvPr>
            <p:ph type="sldNum" sz="quarter" idx="5"/>
          </p:nvPr>
        </p:nvSpPr>
        <p:spPr/>
        <p:txBody>
          <a:bodyPr/>
          <a:lstStyle/>
          <a:p>
            <a:fld id="{D83D9EDF-8E78-4B52-AFB5-8278949571B6}" type="slidenum">
              <a:rPr lang="en-US" smtClean="0"/>
              <a:t>5</a:t>
            </a:fld>
            <a:endParaRPr lang="en-US"/>
          </a:p>
        </p:txBody>
      </p:sp>
    </p:spTree>
    <p:extLst>
      <p:ext uri="{BB962C8B-B14F-4D97-AF65-F5344CB8AC3E}">
        <p14:creationId xmlns:p14="http://schemas.microsoft.com/office/powerpoint/2010/main" val="262317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learned about the features, let’s now explore the NoSQL data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Document Databases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It is a database where every entry, every message, every row of  the RDBMS is like one document containing key value pairs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They can have nested documents, or the embedded documents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MongoDB is an example of one such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And an example of such element is record or the word document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Each document contains diverse and heterogeneous fields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A collection is like a table, for the same collection different documents can have different key value pairs that makes it quite heterogeneous and dynamic in the schema</a:t>
            </a:r>
          </a:p>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6</a:t>
            </a:fld>
            <a:endParaRPr lang="en-US"/>
          </a:p>
        </p:txBody>
      </p:sp>
    </p:spTree>
    <p:extLst>
      <p:ext uri="{BB962C8B-B14F-4D97-AF65-F5344CB8AC3E}">
        <p14:creationId xmlns:p14="http://schemas.microsoft.com/office/powerpoint/2010/main" val="2072228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Graph Stores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Sometimes there are lots of dependencies on data this can be a social network data like something on Twitter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or it may be the purchase pattern or purchase sale relationship</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If there are a lot of relationship between different types of data  the in that situation the traditional RDBMS uses a lot of join operations which is quite expensive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For such use cases we have graph databases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Neo4j is one of them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The disadvantage of such database is that it might not be suited for different sets of problems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However the advantage lies in the fact that if there is a lot of interconnections between the data then this is highly suited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ea typeface="+mn-lt"/>
                <a:cs typeface="+mn-lt"/>
              </a:rPr>
              <a:t>A significant example is the social media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ea typeface="+mn-lt"/>
              <a:cs typeface="+mn-lt"/>
            </a:endParaRPr>
          </a:p>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8</a:t>
            </a:fld>
            <a:endParaRPr lang="en-US"/>
          </a:p>
        </p:txBody>
      </p:sp>
    </p:spTree>
    <p:extLst>
      <p:ext uri="{BB962C8B-B14F-4D97-AF65-F5344CB8AC3E}">
        <p14:creationId xmlns:p14="http://schemas.microsoft.com/office/powerpoint/2010/main" val="249614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Suppose there is a person who can be a friend of someone and if the person likes something then he can post something also</a:t>
            </a:r>
          </a:p>
          <a:p>
            <a:r>
              <a:rPr lang="en-US"/>
              <a:t>His post can get a lot of comments which can be termed as relationships between the different entities forming a graph</a:t>
            </a:r>
          </a:p>
          <a:p>
            <a:r>
              <a:rPr lang="en-US"/>
              <a:t>In this graph every node is an actor and every edge is like a verb </a:t>
            </a:r>
          </a:p>
          <a:p>
            <a:r>
              <a:rPr lang="en-US"/>
              <a:t>There is a relationship between edges and nodes (entities or actors)</a:t>
            </a:r>
          </a:p>
        </p:txBody>
      </p:sp>
      <p:sp>
        <p:nvSpPr>
          <p:cNvPr id="4" name="Slide Number Placeholder 3"/>
          <p:cNvSpPr>
            <a:spLocks noGrp="1"/>
          </p:cNvSpPr>
          <p:nvPr>
            <p:ph type="sldNum" sz="quarter" idx="5"/>
          </p:nvPr>
        </p:nvSpPr>
        <p:spPr/>
        <p:txBody>
          <a:bodyPr/>
          <a:lstStyle/>
          <a:p>
            <a:fld id="{D83D9EDF-8E78-4B52-AFB5-8278949571B6}" type="slidenum">
              <a:rPr lang="en-US" smtClean="0"/>
              <a:t>9</a:t>
            </a:fld>
            <a:endParaRPr lang="en-US"/>
          </a:p>
        </p:txBody>
      </p:sp>
    </p:spTree>
    <p:extLst>
      <p:ext uri="{BB962C8B-B14F-4D97-AF65-F5344CB8AC3E}">
        <p14:creationId xmlns:p14="http://schemas.microsoft.com/office/powerpoint/2010/main" val="2685359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Wide-Column Stores</a:t>
            </a:r>
          </a:p>
          <a:p>
            <a:pPr marL="628650" lvl="1" indent="-171450">
              <a:buFont typeface="Arial" panose="020B0604020202020204" pitchFamily="34" charset="0"/>
              <a:buChar char="•"/>
            </a:pPr>
            <a:r>
              <a:rPr lang="en-US"/>
              <a:t>In these type of databases we combine or group multiple columns together to create a column family</a:t>
            </a:r>
          </a:p>
          <a:p>
            <a:pPr marL="628650" lvl="1" indent="-171450">
              <a:buFont typeface="Arial" panose="020B0604020202020204" pitchFamily="34" charset="0"/>
              <a:buChar char="•"/>
            </a:pPr>
            <a:r>
              <a:rPr lang="en-US"/>
              <a:t>There are multiple advantages of using this, one of which is if you want to data only from a single column family then the other column family are not scanned</a:t>
            </a:r>
          </a:p>
          <a:p>
            <a:pPr marL="628650" lvl="1" indent="-171450">
              <a:buFont typeface="Arial" panose="020B0604020202020204" pitchFamily="34" charset="0"/>
              <a:buChar char="•"/>
            </a:pPr>
            <a:r>
              <a:rPr lang="en-US"/>
              <a:t>Cassandra and HBase are are very good examples for this particular data set </a:t>
            </a:r>
          </a:p>
          <a:p>
            <a:pPr marL="628650" lvl="1" indent="-171450">
              <a:buFont typeface="Arial" panose="020B0604020202020204" pitchFamily="34" charset="0"/>
              <a:buChar char="•"/>
            </a:pPr>
            <a:r>
              <a:rPr lang="en-US"/>
              <a:t>They are excellent for lookup and range to scan a particular range of columns </a:t>
            </a:r>
          </a:p>
        </p:txBody>
      </p:sp>
      <p:sp>
        <p:nvSpPr>
          <p:cNvPr id="4" name="Slide Number Placeholder 3"/>
          <p:cNvSpPr>
            <a:spLocks noGrp="1"/>
          </p:cNvSpPr>
          <p:nvPr>
            <p:ph type="sldNum" sz="quarter" idx="5"/>
          </p:nvPr>
        </p:nvSpPr>
        <p:spPr/>
        <p:txBody>
          <a:bodyPr/>
          <a:lstStyle/>
          <a:p>
            <a:fld id="{D83D9EDF-8E78-4B52-AFB5-8278949571B6}" type="slidenum">
              <a:rPr lang="en-US" smtClean="0"/>
              <a:t>10</a:t>
            </a:fld>
            <a:endParaRPr lang="en-US"/>
          </a:p>
        </p:txBody>
      </p:sp>
    </p:spTree>
    <p:extLst>
      <p:ext uri="{BB962C8B-B14F-4D97-AF65-F5344CB8AC3E}">
        <p14:creationId xmlns:p14="http://schemas.microsoft.com/office/powerpoint/2010/main" val="184623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3D9EDF-8E78-4B52-AFB5-8278949571B6}" type="slidenum">
              <a:rPr lang="en-US" smtClean="0"/>
              <a:t>11</a:t>
            </a:fld>
            <a:endParaRPr lang="en-US"/>
          </a:p>
        </p:txBody>
      </p:sp>
    </p:spTree>
    <p:extLst>
      <p:ext uri="{BB962C8B-B14F-4D97-AF65-F5344CB8AC3E}">
        <p14:creationId xmlns:p14="http://schemas.microsoft.com/office/powerpoint/2010/main" val="2229187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5472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94915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2156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7611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82447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349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821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6813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28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8197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7303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46CE7D5-CF57-46EF-B807-FDD0502418D4}"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430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46CE7D5-CF57-46EF-B807-FDD0502418D4}" type="datetimeFigureOut">
              <a:rPr lang="en-US" smtClean="0"/>
              <a:t>9/4/2019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198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46CE7D5-CF57-46EF-B807-FDD0502418D4}" type="datetimeFigureOut">
              <a:rPr lang="en-US" smtClean="0"/>
              <a:t>9/4/2019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176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9006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9645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7784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9/4/2019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870962886"/>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ongodb.com/manual/reference/method/db.collection.insertOne/#db.collection.insertOn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hyperlink" Target="https://docs.mongodb.com/manual/reference/method/db.collection.insertMany/#db.collection.insertMan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ongodb.com/manual/reference/method/db.collection.find/#db.collection.find"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1.xml.rels><?xml version="1.0" encoding="UTF-8" standalone="yes"?>
<Relationships xmlns="http://schemas.openxmlformats.org/package/2006/relationships"><Relationship Id="rId3" Type="http://schemas.openxmlformats.org/officeDocument/2006/relationships/hyperlink" Target="https://docs.mongodb.com/manual/reference/method/db.collection.updateOne/#db.collection.updateOn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hyperlink" Target="https://docs.mongodb.com/manual/reference/method/db.collection.replaceOne/#db.collection.replaceOne" TargetMode="External"/><Relationship Id="rId4" Type="http://schemas.openxmlformats.org/officeDocument/2006/relationships/hyperlink" Target="https://docs.mongodb.com/manual/reference/method/db.collection.updateMany/#db.collection.updateMan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ongodb.com/manual/reference/method/db.collection.deleteOne/#db.collection.deleteOn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hyperlink" Target="https://docs.mongodb.com/manual/reference/method/db.collection.deleteMany/#db.collection.deleteMan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ongodb.com/manual/tutorial/install-mongodb-on-window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Calibri Light"/>
              </a:rPr>
              <a:t>NoSQL</a:t>
            </a:r>
            <a:endParaRPr lang="en-US"/>
          </a:p>
        </p:txBody>
      </p:sp>
      <p:sp>
        <p:nvSpPr>
          <p:cNvPr id="3" name="Subtitle 2"/>
          <p:cNvSpPr>
            <a:spLocks noGrp="1"/>
          </p:cNvSpPr>
          <p:nvPr>
            <p:ph type="subTitle" idx="1"/>
          </p:nvPr>
        </p:nvSpPr>
        <p:spPr/>
        <p:txBody>
          <a:bodyPr/>
          <a:lstStyle/>
          <a:p>
            <a:r>
              <a:rPr lang="en-US" dirty="0"/>
              <a:t>By </a:t>
            </a:r>
            <a:r>
              <a:rPr lang="en-US" dirty="0" err="1"/>
              <a:t>Memona</a:t>
            </a:r>
            <a:r>
              <a:rPr lang="en-US" dirty="0"/>
              <a:t> </a:t>
            </a:r>
            <a:r>
              <a:rPr lang="en-US" dirty="0" err="1"/>
              <a:t>Haq</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4AED-E817-BC4E-B2B3-0B4CEC1AD041}"/>
              </a:ext>
            </a:extLst>
          </p:cNvPr>
          <p:cNvSpPr>
            <a:spLocks noGrp="1"/>
          </p:cNvSpPr>
          <p:nvPr>
            <p:ph type="title"/>
          </p:nvPr>
        </p:nvSpPr>
        <p:spPr/>
        <p:txBody>
          <a:bodyPr/>
          <a:lstStyle/>
          <a:p>
            <a:r>
              <a:rPr lang="en-US">
                <a:ea typeface="+mj-lt"/>
                <a:cs typeface="+mj-lt"/>
              </a:rPr>
              <a:t>NoSQL Database Types Cont.</a:t>
            </a:r>
            <a:endParaRPr lang="en-US"/>
          </a:p>
        </p:txBody>
      </p:sp>
      <p:sp>
        <p:nvSpPr>
          <p:cNvPr id="4" name="Content Placeholder 3">
            <a:extLst>
              <a:ext uri="{FF2B5EF4-FFF2-40B4-BE49-F238E27FC236}">
                <a16:creationId xmlns:a16="http://schemas.microsoft.com/office/drawing/2014/main" id="{0F625EF3-8CFE-F04B-AE34-9407F6C17F1A}"/>
              </a:ext>
            </a:extLst>
          </p:cNvPr>
          <p:cNvSpPr>
            <a:spLocks noGrp="1"/>
          </p:cNvSpPr>
          <p:nvPr>
            <p:ph idx="1"/>
          </p:nvPr>
        </p:nvSpPr>
        <p:spPr/>
        <p:txBody>
          <a:bodyPr/>
          <a:lstStyle/>
          <a:p>
            <a:r>
              <a:rPr lang="en-US"/>
              <a:t>Wide-Column Stores</a:t>
            </a:r>
          </a:p>
          <a:p>
            <a:pPr lvl="1"/>
            <a:r>
              <a:rPr lang="en-US"/>
              <a:t>Store columns of data together, instead of rows</a:t>
            </a:r>
          </a:p>
          <a:p>
            <a:pPr lvl="1"/>
            <a:r>
              <a:rPr lang="en-US"/>
              <a:t>Cassandra and HBase are optimized for queries of large datasets</a:t>
            </a:r>
          </a:p>
          <a:p>
            <a:pPr lvl="1"/>
            <a:r>
              <a:rPr lang="en-US"/>
              <a:t>Excellent for lookup on a single field</a:t>
            </a:r>
          </a:p>
          <a:p>
            <a:pPr lvl="1"/>
            <a:r>
              <a:rPr lang="en-US"/>
              <a:t>Lookup on other fields not supported</a:t>
            </a:r>
          </a:p>
        </p:txBody>
      </p:sp>
    </p:spTree>
    <p:extLst>
      <p:ext uri="{BB962C8B-B14F-4D97-AF65-F5344CB8AC3E}">
        <p14:creationId xmlns:p14="http://schemas.microsoft.com/office/powerpoint/2010/main" val="208685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4AED-E817-BC4E-B2B3-0B4CEC1AD041}"/>
              </a:ext>
            </a:extLst>
          </p:cNvPr>
          <p:cNvSpPr>
            <a:spLocks noGrp="1"/>
          </p:cNvSpPr>
          <p:nvPr>
            <p:ph type="title"/>
          </p:nvPr>
        </p:nvSpPr>
        <p:spPr/>
        <p:txBody>
          <a:bodyPr/>
          <a:lstStyle/>
          <a:p>
            <a:r>
              <a:rPr lang="en-US">
                <a:ea typeface="+mj-lt"/>
                <a:cs typeface="+mj-lt"/>
              </a:rPr>
              <a:t>NoSQL Database Types Cont.</a:t>
            </a:r>
            <a:endParaRPr lang="en-US"/>
          </a:p>
        </p:txBody>
      </p:sp>
      <p:sp>
        <p:nvSpPr>
          <p:cNvPr id="4" name="Content Placeholder 3">
            <a:extLst>
              <a:ext uri="{FF2B5EF4-FFF2-40B4-BE49-F238E27FC236}">
                <a16:creationId xmlns:a16="http://schemas.microsoft.com/office/drawing/2014/main" id="{AC151664-82D5-E942-B00C-06CE0159C252}"/>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E580662-994F-1A4E-8A2B-E238CA8FE101}"/>
              </a:ext>
            </a:extLst>
          </p:cNvPr>
          <p:cNvPicPr>
            <a:picLocks noChangeAspect="1"/>
          </p:cNvPicPr>
          <p:nvPr/>
        </p:nvPicPr>
        <p:blipFill>
          <a:blip r:embed="rId3"/>
          <a:stretch>
            <a:fillRect/>
          </a:stretch>
        </p:blipFill>
        <p:spPr>
          <a:xfrm>
            <a:off x="4105411" y="2556932"/>
            <a:ext cx="3981176" cy="3470769"/>
          </a:xfrm>
          <a:prstGeom prst="rect">
            <a:avLst/>
          </a:prstGeom>
        </p:spPr>
      </p:pic>
    </p:spTree>
    <p:extLst>
      <p:ext uri="{BB962C8B-B14F-4D97-AF65-F5344CB8AC3E}">
        <p14:creationId xmlns:p14="http://schemas.microsoft.com/office/powerpoint/2010/main" val="1084479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136C-69F0-4412-A6C1-44877618C977}"/>
              </a:ext>
            </a:extLst>
          </p:cNvPr>
          <p:cNvSpPr>
            <a:spLocks noGrp="1"/>
          </p:cNvSpPr>
          <p:nvPr>
            <p:ph type="title"/>
          </p:nvPr>
        </p:nvSpPr>
        <p:spPr/>
        <p:txBody>
          <a:bodyPr/>
          <a:lstStyle/>
          <a:p>
            <a:r>
              <a:rPr lang="en-US">
                <a:ea typeface="+mj-lt"/>
                <a:cs typeface="+mj-lt"/>
              </a:rPr>
              <a:t>CAP Theorem</a:t>
            </a:r>
          </a:p>
        </p:txBody>
      </p:sp>
      <p:sp>
        <p:nvSpPr>
          <p:cNvPr id="3" name="Content Placeholder 2">
            <a:extLst>
              <a:ext uri="{FF2B5EF4-FFF2-40B4-BE49-F238E27FC236}">
                <a16:creationId xmlns:a16="http://schemas.microsoft.com/office/drawing/2014/main" id="{9B89F64C-0A5B-41B4-9D26-5E2C050C87B9}"/>
              </a:ext>
            </a:extLst>
          </p:cNvPr>
          <p:cNvSpPr>
            <a:spLocks noGrp="1"/>
          </p:cNvSpPr>
          <p:nvPr>
            <p:ph idx="1"/>
          </p:nvPr>
        </p:nvSpPr>
        <p:spPr/>
        <p:txBody>
          <a:bodyPr vert="horz" lIns="91440" tIns="45720" rIns="91440" bIns="45720" rtlCol="0" anchor="t">
            <a:normAutofit/>
          </a:bodyPr>
          <a:lstStyle/>
          <a:p>
            <a:r>
              <a:rPr lang="en-US">
                <a:ea typeface="+mn-lt"/>
                <a:cs typeface="+mn-lt"/>
              </a:rPr>
              <a:t>NoSQL databases are meant for distributed storage</a:t>
            </a:r>
          </a:p>
        </p:txBody>
      </p:sp>
      <p:pic>
        <p:nvPicPr>
          <p:cNvPr id="5" name="Picture 4" descr="A screenshot of a cell phone&#10;&#10;Description automatically generated">
            <a:extLst>
              <a:ext uri="{FF2B5EF4-FFF2-40B4-BE49-F238E27FC236}">
                <a16:creationId xmlns:a16="http://schemas.microsoft.com/office/drawing/2014/main" id="{F2E22F33-A011-324D-9BFD-61202EFA41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1664" y="3114768"/>
            <a:ext cx="6368669" cy="2761100"/>
          </a:xfrm>
          <a:prstGeom prst="rect">
            <a:avLst/>
          </a:prstGeom>
        </p:spPr>
      </p:pic>
    </p:spTree>
    <p:extLst>
      <p:ext uri="{BB962C8B-B14F-4D97-AF65-F5344CB8AC3E}">
        <p14:creationId xmlns:p14="http://schemas.microsoft.com/office/powerpoint/2010/main" val="325875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D5464D-ED5C-774E-872F-3461D1AD3E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1" y="1987165"/>
            <a:ext cx="9753598" cy="2751015"/>
          </a:xfrm>
        </p:spPr>
      </p:pic>
    </p:spTree>
    <p:extLst>
      <p:ext uri="{BB962C8B-B14F-4D97-AF65-F5344CB8AC3E}">
        <p14:creationId xmlns:p14="http://schemas.microsoft.com/office/powerpoint/2010/main" val="417294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77758-8819-4F6D-98F5-E1FBB2842E7E}"/>
              </a:ext>
            </a:extLst>
          </p:cNvPr>
          <p:cNvSpPr>
            <a:spLocks noGrp="1"/>
          </p:cNvSpPr>
          <p:nvPr>
            <p:ph type="title"/>
          </p:nvPr>
        </p:nvSpPr>
        <p:spPr/>
        <p:txBody>
          <a:bodyPr/>
          <a:lstStyle/>
          <a:p>
            <a:r>
              <a:rPr lang="en-US">
                <a:ea typeface="+mj-lt"/>
                <a:cs typeface="+mj-lt"/>
              </a:rPr>
              <a:t>CAP Theorem Cont.</a:t>
            </a:r>
            <a:endParaRPr lang="en-US"/>
          </a:p>
        </p:txBody>
      </p:sp>
      <p:sp>
        <p:nvSpPr>
          <p:cNvPr id="3" name="Content Placeholder 2">
            <a:extLst>
              <a:ext uri="{FF2B5EF4-FFF2-40B4-BE49-F238E27FC236}">
                <a16:creationId xmlns:a16="http://schemas.microsoft.com/office/drawing/2014/main" id="{7DDDA14C-205D-4E3F-B368-564279C22D56}"/>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Consistency</a:t>
            </a:r>
          </a:p>
          <a:p>
            <a:pPr lvl="1"/>
            <a:r>
              <a:rPr lang="en-US">
                <a:ea typeface="+mn-lt"/>
                <a:cs typeface="+mn-lt"/>
              </a:rPr>
              <a:t>The data in the database remains consistent after the execution of an operation. For example after an update operation, all clients see the same data</a:t>
            </a:r>
          </a:p>
          <a:p>
            <a:r>
              <a:rPr lang="en-US">
                <a:ea typeface="+mn-lt"/>
                <a:cs typeface="+mn-lt"/>
              </a:rPr>
              <a:t>Availability</a:t>
            </a:r>
          </a:p>
          <a:p>
            <a:pPr lvl="1"/>
            <a:r>
              <a:rPr lang="en-US">
                <a:ea typeface="+mn-lt"/>
                <a:cs typeface="+mn-lt"/>
              </a:rPr>
              <a:t>The system is always on (service guarantee availability), no downtime</a:t>
            </a:r>
          </a:p>
          <a:p>
            <a:r>
              <a:rPr lang="en-US">
                <a:ea typeface="+mn-lt"/>
                <a:cs typeface="+mn-lt"/>
              </a:rPr>
              <a:t>Partition Tolerance</a:t>
            </a:r>
          </a:p>
          <a:p>
            <a:pPr lvl="1"/>
            <a:r>
              <a:rPr lang="en-US">
                <a:ea typeface="+mn-lt"/>
                <a:cs typeface="+mn-lt"/>
              </a:rPr>
              <a:t>The system continues to function even if the communication among the servers is unreliable, i.e. the servers may be partitioned into multiple group that cannot communicate with one another</a:t>
            </a:r>
          </a:p>
        </p:txBody>
      </p:sp>
    </p:spTree>
    <p:extLst>
      <p:ext uri="{BB962C8B-B14F-4D97-AF65-F5344CB8AC3E}">
        <p14:creationId xmlns:p14="http://schemas.microsoft.com/office/powerpoint/2010/main" val="2867086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4372-8447-EE40-B50F-2B177BC92D1C}"/>
              </a:ext>
            </a:extLst>
          </p:cNvPr>
          <p:cNvSpPr>
            <a:spLocks noGrp="1"/>
          </p:cNvSpPr>
          <p:nvPr>
            <p:ph type="title"/>
          </p:nvPr>
        </p:nvSpPr>
        <p:spPr/>
        <p:txBody>
          <a:bodyPr/>
          <a:lstStyle/>
          <a:p>
            <a:r>
              <a:rPr lang="en-US">
                <a:ea typeface="+mj-lt"/>
                <a:cs typeface="+mj-lt"/>
              </a:rPr>
              <a:t>CAP Theorem Cont.</a:t>
            </a: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C3B40BBE-0121-7745-A049-C8F6F81789A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69546" y="2557463"/>
            <a:ext cx="7652908" cy="3317875"/>
          </a:xfrm>
          <a:prstGeom prst="rect">
            <a:avLst/>
          </a:prstGeom>
        </p:spPr>
      </p:pic>
    </p:spTree>
    <p:extLst>
      <p:ext uri="{BB962C8B-B14F-4D97-AF65-F5344CB8AC3E}">
        <p14:creationId xmlns:p14="http://schemas.microsoft.com/office/powerpoint/2010/main" val="270988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4847-8FEB-0943-A23D-FA9037EA1144}"/>
              </a:ext>
            </a:extLst>
          </p:cNvPr>
          <p:cNvSpPr>
            <a:spLocks noGrp="1"/>
          </p:cNvSpPr>
          <p:nvPr>
            <p:ph type="title"/>
          </p:nvPr>
        </p:nvSpPr>
        <p:spPr/>
        <p:txBody>
          <a:bodyPr/>
          <a:lstStyle/>
          <a:p>
            <a:r>
              <a:rPr lang="en-US">
                <a:ea typeface="+mj-lt"/>
                <a:cs typeface="+mj-lt"/>
              </a:rPr>
              <a:t>CAP Theorem Cont.</a:t>
            </a:r>
            <a:endParaRPr lang="en-US"/>
          </a:p>
        </p:txBody>
      </p:sp>
      <p:sp>
        <p:nvSpPr>
          <p:cNvPr id="3" name="Content Placeholder 2">
            <a:extLst>
              <a:ext uri="{FF2B5EF4-FFF2-40B4-BE49-F238E27FC236}">
                <a16:creationId xmlns:a16="http://schemas.microsoft.com/office/drawing/2014/main" id="{1F2B28F7-24BC-824A-9D9C-E0128DC397CF}"/>
              </a:ext>
            </a:extLst>
          </p:cNvPr>
          <p:cNvSpPr>
            <a:spLocks noGrp="1"/>
          </p:cNvSpPr>
          <p:nvPr>
            <p:ph idx="1"/>
          </p:nvPr>
        </p:nvSpPr>
        <p:spPr/>
        <p:txBody>
          <a:bodyPr/>
          <a:lstStyle/>
          <a:p>
            <a:r>
              <a:rPr lang="en-US"/>
              <a:t>Copy of the same data is maintained on multiple machines</a:t>
            </a:r>
          </a:p>
          <a:p>
            <a:r>
              <a:rPr lang="en-US"/>
              <a:t>This increase availability, but decreases consistency</a:t>
            </a:r>
          </a:p>
          <a:p>
            <a:endParaRPr lang="en-US"/>
          </a:p>
        </p:txBody>
      </p:sp>
      <p:pic>
        <p:nvPicPr>
          <p:cNvPr id="5" name="Picture 4" descr="A screenshot of a cell phone&#10;&#10;Description automatically generated">
            <a:extLst>
              <a:ext uri="{FF2B5EF4-FFF2-40B4-BE49-F238E27FC236}">
                <a16:creationId xmlns:a16="http://schemas.microsoft.com/office/drawing/2014/main" id="{DB1AF0C5-A4CE-2D48-B7B1-1D53EC5C26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8976" y="3706031"/>
            <a:ext cx="4514047" cy="2288590"/>
          </a:xfrm>
          <a:prstGeom prst="rect">
            <a:avLst/>
          </a:prstGeom>
        </p:spPr>
      </p:pic>
    </p:spTree>
    <p:extLst>
      <p:ext uri="{BB962C8B-B14F-4D97-AF65-F5344CB8AC3E}">
        <p14:creationId xmlns:p14="http://schemas.microsoft.com/office/powerpoint/2010/main" val="3099594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2AA5-6D61-3947-A374-952F79A923CA}"/>
              </a:ext>
            </a:extLst>
          </p:cNvPr>
          <p:cNvSpPr>
            <a:spLocks noGrp="1"/>
          </p:cNvSpPr>
          <p:nvPr>
            <p:ph type="title"/>
          </p:nvPr>
        </p:nvSpPr>
        <p:spPr/>
        <p:txBody>
          <a:bodyPr/>
          <a:lstStyle/>
          <a:p>
            <a:r>
              <a:rPr lang="en-US">
                <a:ea typeface="+mj-lt"/>
                <a:cs typeface="+mj-lt"/>
              </a:rPr>
              <a:t>CAP Theorem Cont.</a:t>
            </a:r>
            <a:endParaRPr lang="en-US"/>
          </a:p>
        </p:txBody>
      </p:sp>
      <p:sp>
        <p:nvSpPr>
          <p:cNvPr id="3" name="Content Placeholder 2">
            <a:extLst>
              <a:ext uri="{FF2B5EF4-FFF2-40B4-BE49-F238E27FC236}">
                <a16:creationId xmlns:a16="http://schemas.microsoft.com/office/drawing/2014/main" id="{BE04137D-8358-B243-ABF0-FB557283032D}"/>
              </a:ext>
            </a:extLst>
          </p:cNvPr>
          <p:cNvSpPr>
            <a:spLocks noGrp="1"/>
          </p:cNvSpPr>
          <p:nvPr>
            <p:ph idx="1"/>
          </p:nvPr>
        </p:nvSpPr>
        <p:spPr/>
        <p:txBody>
          <a:bodyPr/>
          <a:lstStyle/>
          <a:p>
            <a:r>
              <a:rPr lang="en-US"/>
              <a:t>If copy of the same data is not maintained, consistency is higher </a:t>
            </a:r>
          </a:p>
          <a:p>
            <a:r>
              <a:rPr lang="en-US"/>
              <a:t>But availability decreases</a:t>
            </a:r>
          </a:p>
        </p:txBody>
      </p:sp>
      <p:pic>
        <p:nvPicPr>
          <p:cNvPr id="5" name="Picture 4" descr="A picture containing screenshot&#10;&#10;Description automatically generated">
            <a:extLst>
              <a:ext uri="{FF2B5EF4-FFF2-40B4-BE49-F238E27FC236}">
                <a16:creationId xmlns:a16="http://schemas.microsoft.com/office/drawing/2014/main" id="{BA5B88FB-A57A-DC43-AC43-08F6186E2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9043" y="3672394"/>
            <a:ext cx="4173912" cy="2372147"/>
          </a:xfrm>
          <a:prstGeom prst="rect">
            <a:avLst/>
          </a:prstGeom>
        </p:spPr>
      </p:pic>
    </p:spTree>
    <p:extLst>
      <p:ext uri="{BB962C8B-B14F-4D97-AF65-F5344CB8AC3E}">
        <p14:creationId xmlns:p14="http://schemas.microsoft.com/office/powerpoint/2010/main" val="345833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D47A-26C6-F34C-AC69-9E8D7BB979B9}"/>
              </a:ext>
            </a:extLst>
          </p:cNvPr>
          <p:cNvSpPr>
            <a:spLocks noGrp="1"/>
          </p:cNvSpPr>
          <p:nvPr>
            <p:ph type="title"/>
          </p:nvPr>
        </p:nvSpPr>
        <p:spPr/>
        <p:txBody>
          <a:bodyPr/>
          <a:lstStyle/>
          <a:p>
            <a:r>
              <a:rPr lang="en-US">
                <a:ea typeface="+mj-lt"/>
                <a:cs typeface="+mj-lt"/>
              </a:rPr>
              <a:t>CAP Theorem Cont.</a:t>
            </a:r>
            <a:endParaRPr lang="en-US"/>
          </a:p>
        </p:txBody>
      </p:sp>
      <p:sp>
        <p:nvSpPr>
          <p:cNvPr id="3" name="Content Placeholder 2">
            <a:extLst>
              <a:ext uri="{FF2B5EF4-FFF2-40B4-BE49-F238E27FC236}">
                <a16:creationId xmlns:a16="http://schemas.microsoft.com/office/drawing/2014/main" id="{B0ED21D8-ECA3-A741-AFFB-E740FAB2585D}"/>
              </a:ext>
            </a:extLst>
          </p:cNvPr>
          <p:cNvSpPr>
            <a:spLocks noGrp="1"/>
          </p:cNvSpPr>
          <p:nvPr>
            <p:ph idx="1"/>
          </p:nvPr>
        </p:nvSpPr>
        <p:spPr/>
        <p:txBody>
          <a:bodyPr/>
          <a:lstStyle/>
          <a:p>
            <a:r>
              <a:rPr lang="en-US"/>
              <a:t>If data on one machine changes, the update propagates to the other</a:t>
            </a:r>
          </a:p>
          <a:p>
            <a:r>
              <a:rPr lang="en-US"/>
              <a:t> System is temporarily inconsistent, but will eventually become consistent</a:t>
            </a:r>
          </a:p>
        </p:txBody>
      </p:sp>
      <p:pic>
        <p:nvPicPr>
          <p:cNvPr id="5" name="Picture 4" descr="A screenshot of a cell phone&#10;&#10;Description automatically generated">
            <a:extLst>
              <a:ext uri="{FF2B5EF4-FFF2-40B4-BE49-F238E27FC236}">
                <a16:creationId xmlns:a16="http://schemas.microsoft.com/office/drawing/2014/main" id="{55A1B42A-9770-E845-8195-D92B0F5E40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2455" y="3650207"/>
            <a:ext cx="5147087" cy="2496594"/>
          </a:xfrm>
          <a:prstGeom prst="rect">
            <a:avLst/>
          </a:prstGeom>
        </p:spPr>
      </p:pic>
    </p:spTree>
    <p:extLst>
      <p:ext uri="{BB962C8B-B14F-4D97-AF65-F5344CB8AC3E}">
        <p14:creationId xmlns:p14="http://schemas.microsoft.com/office/powerpoint/2010/main" val="72967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5A66-6F97-644B-805D-31FCF049ABF1}"/>
              </a:ext>
            </a:extLst>
          </p:cNvPr>
          <p:cNvSpPr>
            <a:spLocks noGrp="1"/>
          </p:cNvSpPr>
          <p:nvPr>
            <p:ph type="title"/>
          </p:nvPr>
        </p:nvSpPr>
        <p:spPr/>
        <p:txBody>
          <a:bodyPr/>
          <a:lstStyle/>
          <a:p>
            <a:r>
              <a:rPr lang="en-US">
                <a:ea typeface="+mj-lt"/>
                <a:cs typeface="+mj-lt"/>
              </a:rPr>
              <a:t>CAP Theorem Cont.</a:t>
            </a:r>
            <a:endParaRPr lang="en-US"/>
          </a:p>
        </p:txBody>
      </p:sp>
      <p:sp>
        <p:nvSpPr>
          <p:cNvPr id="3" name="Content Placeholder 2">
            <a:extLst>
              <a:ext uri="{FF2B5EF4-FFF2-40B4-BE49-F238E27FC236}">
                <a16:creationId xmlns:a16="http://schemas.microsoft.com/office/drawing/2014/main" id="{34E69B7F-5237-5E41-8096-0BA6B320E109}"/>
              </a:ext>
            </a:extLst>
          </p:cNvPr>
          <p:cNvSpPr>
            <a:spLocks noGrp="1"/>
          </p:cNvSpPr>
          <p:nvPr>
            <p:ph idx="1"/>
          </p:nvPr>
        </p:nvSpPr>
        <p:spPr/>
        <p:txBody>
          <a:bodyPr/>
          <a:lstStyle/>
          <a:p>
            <a:r>
              <a:rPr lang="en-US"/>
              <a:t>If a copy of the same data is not maintained, consistency is higher</a:t>
            </a:r>
          </a:p>
          <a:p>
            <a:r>
              <a:rPr lang="en-US"/>
              <a:t>But availability decreases</a:t>
            </a:r>
          </a:p>
          <a:p>
            <a:endParaRPr lang="en-US"/>
          </a:p>
        </p:txBody>
      </p:sp>
      <p:pic>
        <p:nvPicPr>
          <p:cNvPr id="5" name="Picture 4" descr="A picture containing screenshot&#10;&#10;Description automatically generated">
            <a:extLst>
              <a:ext uri="{FF2B5EF4-FFF2-40B4-BE49-F238E27FC236}">
                <a16:creationId xmlns:a16="http://schemas.microsoft.com/office/drawing/2014/main" id="{C3A2FB07-B383-294D-8A09-3914C86B43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6122" y="3564218"/>
            <a:ext cx="3999753" cy="2492197"/>
          </a:xfrm>
          <a:prstGeom prst="rect">
            <a:avLst/>
          </a:prstGeom>
        </p:spPr>
      </p:pic>
    </p:spTree>
    <p:extLst>
      <p:ext uri="{BB962C8B-B14F-4D97-AF65-F5344CB8AC3E}">
        <p14:creationId xmlns:p14="http://schemas.microsoft.com/office/powerpoint/2010/main" val="2447992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AB2-D366-4D6C-96CC-4FAB169D1002}"/>
              </a:ext>
            </a:extLst>
          </p:cNvPr>
          <p:cNvSpPr>
            <a:spLocks noGrp="1"/>
          </p:cNvSpPr>
          <p:nvPr>
            <p:ph type="title"/>
          </p:nvPr>
        </p:nvSpPr>
        <p:spPr/>
        <p:txBody>
          <a:bodyPr/>
          <a:lstStyle/>
          <a:p>
            <a:r>
              <a:rPr lang="en-US">
                <a:cs typeface="Calibri Light"/>
              </a:rPr>
              <a:t>Outline</a:t>
            </a:r>
            <a:endParaRPr lang="en-US"/>
          </a:p>
        </p:txBody>
      </p:sp>
      <p:sp>
        <p:nvSpPr>
          <p:cNvPr id="3" name="Content Placeholder 2">
            <a:extLst>
              <a:ext uri="{FF2B5EF4-FFF2-40B4-BE49-F238E27FC236}">
                <a16:creationId xmlns:a16="http://schemas.microsoft.com/office/drawing/2014/main" id="{1B377E16-A0BB-4715-A30C-29053384F9AF}"/>
              </a:ext>
            </a:extLst>
          </p:cNvPr>
          <p:cNvSpPr>
            <a:spLocks noGrp="1"/>
          </p:cNvSpPr>
          <p:nvPr>
            <p:ph idx="1"/>
          </p:nvPr>
        </p:nvSpPr>
        <p:spPr/>
        <p:txBody>
          <a:bodyPr vert="horz" lIns="91440" tIns="45720" rIns="91440" bIns="45720" rtlCol="0" anchor="t">
            <a:normAutofit/>
          </a:bodyPr>
          <a:lstStyle/>
          <a:p>
            <a:r>
              <a:rPr lang="en-US">
                <a:ea typeface="+mn-lt"/>
                <a:cs typeface="+mn-lt"/>
              </a:rPr>
              <a:t>"Not Only SQL" or "Not SQL“</a:t>
            </a:r>
          </a:p>
          <a:p>
            <a:r>
              <a:rPr lang="en-ZA"/>
              <a:t>Doesn’t have restrictions and challenges of traditional databases</a:t>
            </a:r>
          </a:p>
          <a:p>
            <a:r>
              <a:rPr lang="en-ZA"/>
              <a:t>Traditional RDBMS use SQL syntax and queries to </a:t>
            </a:r>
            <a:r>
              <a:rPr lang="en-ZA" err="1"/>
              <a:t>analyze</a:t>
            </a:r>
            <a:r>
              <a:rPr lang="en-ZA"/>
              <a:t> data </a:t>
            </a:r>
          </a:p>
          <a:p>
            <a:endParaRPr lang="en-ZA"/>
          </a:p>
          <a:p>
            <a:endParaRPr lang="en-US">
              <a:cs typeface="Calibri"/>
            </a:endParaRPr>
          </a:p>
        </p:txBody>
      </p:sp>
    </p:spTree>
    <p:extLst>
      <p:ext uri="{BB962C8B-B14F-4D97-AF65-F5344CB8AC3E}">
        <p14:creationId xmlns:p14="http://schemas.microsoft.com/office/powerpoint/2010/main" val="1287872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0D8A-7AED-2042-A9C3-59ECFF89340B}"/>
              </a:ext>
            </a:extLst>
          </p:cNvPr>
          <p:cNvSpPr>
            <a:spLocks noGrp="1"/>
          </p:cNvSpPr>
          <p:nvPr>
            <p:ph type="title"/>
          </p:nvPr>
        </p:nvSpPr>
        <p:spPr/>
        <p:txBody>
          <a:bodyPr/>
          <a:lstStyle/>
          <a:p>
            <a:r>
              <a:rPr lang="en-US">
                <a:ea typeface="+mj-lt"/>
                <a:cs typeface="+mj-lt"/>
              </a:rPr>
              <a:t>CAP Theorem Cont.</a:t>
            </a:r>
            <a:endParaRPr lang="en-US"/>
          </a:p>
        </p:txBody>
      </p:sp>
      <p:pic>
        <p:nvPicPr>
          <p:cNvPr id="9" name="Content Placeholder 8" descr="A screenshot of a map&#10;&#10;Description automatically generated">
            <a:extLst>
              <a:ext uri="{FF2B5EF4-FFF2-40B4-BE49-F238E27FC236}">
                <a16:creationId xmlns:a16="http://schemas.microsoft.com/office/drawing/2014/main" id="{BE6883A6-94E2-714B-BC9A-550081B643F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79191" y="2557463"/>
            <a:ext cx="6033617" cy="3317875"/>
          </a:xfrm>
        </p:spPr>
      </p:pic>
    </p:spTree>
    <p:extLst>
      <p:ext uri="{BB962C8B-B14F-4D97-AF65-F5344CB8AC3E}">
        <p14:creationId xmlns:p14="http://schemas.microsoft.com/office/powerpoint/2010/main" val="269914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61D8-2FFC-4DA7-B9AD-13EDBFD270A8}"/>
              </a:ext>
            </a:extLst>
          </p:cNvPr>
          <p:cNvSpPr>
            <a:spLocks noGrp="1"/>
          </p:cNvSpPr>
          <p:nvPr>
            <p:ph type="title"/>
          </p:nvPr>
        </p:nvSpPr>
        <p:spPr/>
        <p:txBody>
          <a:bodyPr/>
          <a:lstStyle/>
          <a:p>
            <a:r>
              <a:rPr lang="en-US"/>
              <a:t>Exercise</a:t>
            </a:r>
          </a:p>
        </p:txBody>
      </p:sp>
      <p:sp>
        <p:nvSpPr>
          <p:cNvPr id="3" name="Content Placeholder 2">
            <a:extLst>
              <a:ext uri="{FF2B5EF4-FFF2-40B4-BE49-F238E27FC236}">
                <a16:creationId xmlns:a16="http://schemas.microsoft.com/office/drawing/2014/main" id="{AA43A3A7-B34A-4732-9332-E8C9259D3101}"/>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Let us assume that we have 1000 applications which access a NoSQL database for lookup. The lookup table is a static one and the content gets refreshed less frequently. If the application can tolerate working with stale data as well, which category of NoSQL database should one opt for?</a:t>
            </a:r>
          </a:p>
          <a:p>
            <a:pPr marL="971550" lvl="1" indent="-514350">
              <a:buFont typeface="+mj-lt"/>
              <a:buAutoNum type="arabicPeriod"/>
            </a:pPr>
            <a:r>
              <a:rPr lang="en-US">
                <a:ea typeface="+mn-lt"/>
                <a:cs typeface="+mn-lt"/>
              </a:rPr>
              <a:t>CA</a:t>
            </a:r>
          </a:p>
          <a:p>
            <a:pPr marL="971550" lvl="1" indent="-514350">
              <a:buFont typeface="+mj-lt"/>
              <a:buAutoNum type="arabicPeriod"/>
            </a:pPr>
            <a:r>
              <a:rPr lang="en-US">
                <a:ea typeface="+mn-lt"/>
                <a:cs typeface="+mn-lt"/>
              </a:rPr>
              <a:t>AP </a:t>
            </a:r>
          </a:p>
          <a:p>
            <a:pPr marL="971550" lvl="1" indent="-514350">
              <a:buFont typeface="+mj-lt"/>
              <a:buAutoNum type="arabicPeriod"/>
            </a:pPr>
            <a:r>
              <a:rPr lang="en-US">
                <a:ea typeface="+mn-lt"/>
                <a:cs typeface="+mn-lt"/>
              </a:rPr>
              <a:t>CP </a:t>
            </a:r>
          </a:p>
          <a:p>
            <a:pPr marL="971550" lvl="1" indent="-514350">
              <a:buFont typeface="+mj-lt"/>
              <a:buAutoNum type="arabicPeriod"/>
            </a:pPr>
            <a:r>
              <a:rPr lang="en-US">
                <a:ea typeface="+mn-lt"/>
                <a:cs typeface="+mn-lt"/>
              </a:rPr>
              <a:t>Either CA or AP, but not CP</a:t>
            </a:r>
          </a:p>
          <a:p>
            <a:pPr marL="0" indent="0">
              <a:buNone/>
            </a:pPr>
            <a:endParaRPr lang="en-US">
              <a:ea typeface="+mn-lt"/>
              <a:cs typeface="+mn-lt"/>
            </a:endParaRPr>
          </a:p>
        </p:txBody>
      </p:sp>
    </p:spTree>
    <p:extLst>
      <p:ext uri="{BB962C8B-B14F-4D97-AF65-F5344CB8AC3E}">
        <p14:creationId xmlns:p14="http://schemas.microsoft.com/office/powerpoint/2010/main" val="688029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8BAD-BD05-5341-B261-4261919DAB8E}"/>
              </a:ext>
            </a:extLst>
          </p:cNvPr>
          <p:cNvSpPr>
            <a:spLocks noGrp="1"/>
          </p:cNvSpPr>
          <p:nvPr>
            <p:ph type="title"/>
          </p:nvPr>
        </p:nvSpPr>
        <p:spPr/>
        <p:txBody>
          <a:bodyPr/>
          <a:lstStyle/>
          <a:p>
            <a:r>
              <a:rPr lang="en-US"/>
              <a:t>MongoDB</a:t>
            </a:r>
          </a:p>
        </p:txBody>
      </p:sp>
      <p:sp>
        <p:nvSpPr>
          <p:cNvPr id="3" name="Content Placeholder 2">
            <a:extLst>
              <a:ext uri="{FF2B5EF4-FFF2-40B4-BE49-F238E27FC236}">
                <a16:creationId xmlns:a16="http://schemas.microsoft.com/office/drawing/2014/main" id="{4070BEF6-70CE-9441-8771-22B681DE41C0}"/>
              </a:ext>
            </a:extLst>
          </p:cNvPr>
          <p:cNvSpPr>
            <a:spLocks noGrp="1"/>
          </p:cNvSpPr>
          <p:nvPr>
            <p:ph idx="1"/>
          </p:nvPr>
        </p:nvSpPr>
        <p:spPr/>
        <p:txBody>
          <a:bodyPr/>
          <a:lstStyle/>
          <a:p>
            <a:r>
              <a:rPr lang="en-US"/>
              <a:t>Open-source, cross-platform document-oriented database</a:t>
            </a:r>
          </a:p>
          <a:p>
            <a:r>
              <a:rPr lang="en-US"/>
              <a:t>Uses JSON like documents to store data</a:t>
            </a:r>
          </a:p>
          <a:p>
            <a:r>
              <a:rPr lang="en-US"/>
              <a:t>Commonly used as a database component in MEAN stack</a:t>
            </a:r>
          </a:p>
        </p:txBody>
      </p:sp>
    </p:spTree>
    <p:extLst>
      <p:ext uri="{BB962C8B-B14F-4D97-AF65-F5344CB8AC3E}">
        <p14:creationId xmlns:p14="http://schemas.microsoft.com/office/powerpoint/2010/main" val="3507839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19AC-8042-694D-A389-D3091A11D78E}"/>
              </a:ext>
            </a:extLst>
          </p:cNvPr>
          <p:cNvSpPr>
            <a:spLocks noGrp="1"/>
          </p:cNvSpPr>
          <p:nvPr>
            <p:ph type="title"/>
          </p:nvPr>
        </p:nvSpPr>
        <p:spPr/>
        <p:txBody>
          <a:bodyPr/>
          <a:lstStyle/>
          <a:p>
            <a:r>
              <a:rPr lang="en-US"/>
              <a:t>MongoDB Terminology</a:t>
            </a:r>
          </a:p>
        </p:txBody>
      </p:sp>
      <p:sp>
        <p:nvSpPr>
          <p:cNvPr id="3" name="Content Placeholder 2">
            <a:extLst>
              <a:ext uri="{FF2B5EF4-FFF2-40B4-BE49-F238E27FC236}">
                <a16:creationId xmlns:a16="http://schemas.microsoft.com/office/drawing/2014/main" id="{142ADE0E-ACFC-9245-82E9-193081FD7543}"/>
              </a:ext>
            </a:extLst>
          </p:cNvPr>
          <p:cNvSpPr>
            <a:spLocks noGrp="1"/>
          </p:cNvSpPr>
          <p:nvPr>
            <p:ph idx="1"/>
          </p:nvPr>
        </p:nvSpPr>
        <p:spPr/>
        <p:txBody>
          <a:bodyPr/>
          <a:lstStyle/>
          <a:p>
            <a:r>
              <a:rPr lang="en-US" dirty="0"/>
              <a:t>Database – a physical container that holds a set of collections</a:t>
            </a:r>
          </a:p>
          <a:p>
            <a:r>
              <a:rPr lang="en-US" dirty="0"/>
              <a:t>Collection – a set of documents (tables)</a:t>
            </a:r>
          </a:p>
          <a:p>
            <a:r>
              <a:rPr lang="en-US" dirty="0"/>
              <a:t>Document – the basic unit of storing data. A set of key-value pairs (row)</a:t>
            </a:r>
          </a:p>
          <a:p>
            <a:r>
              <a:rPr lang="en-US" dirty="0"/>
              <a:t>Field – makes up a document (columns)</a:t>
            </a:r>
          </a:p>
          <a:p>
            <a:pPr lvl="1"/>
            <a:r>
              <a:rPr lang="en-US" dirty="0"/>
              <a:t>Field and its associated value are stored in a key-value pair</a:t>
            </a:r>
          </a:p>
          <a:p>
            <a:r>
              <a:rPr lang="en-US" dirty="0"/>
              <a:t>_id – represents a unique document (primary key)</a:t>
            </a:r>
          </a:p>
        </p:txBody>
      </p:sp>
    </p:spTree>
    <p:extLst>
      <p:ext uri="{BB962C8B-B14F-4D97-AF65-F5344CB8AC3E}">
        <p14:creationId xmlns:p14="http://schemas.microsoft.com/office/powerpoint/2010/main" val="2341960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9F12-80E9-7B41-A23A-973604AB5D3E}"/>
              </a:ext>
            </a:extLst>
          </p:cNvPr>
          <p:cNvSpPr>
            <a:spLocks noGrp="1"/>
          </p:cNvSpPr>
          <p:nvPr>
            <p:ph type="title"/>
          </p:nvPr>
        </p:nvSpPr>
        <p:spPr/>
        <p:txBody>
          <a:bodyPr/>
          <a:lstStyle/>
          <a:p>
            <a:r>
              <a:rPr lang="en-US"/>
              <a:t>Document Example</a:t>
            </a:r>
          </a:p>
        </p:txBody>
      </p:sp>
      <p:sp>
        <p:nvSpPr>
          <p:cNvPr id="3" name="Content Placeholder 2">
            <a:extLst>
              <a:ext uri="{FF2B5EF4-FFF2-40B4-BE49-F238E27FC236}">
                <a16:creationId xmlns:a16="http://schemas.microsoft.com/office/drawing/2014/main" id="{4887A048-3A79-8846-B4D2-9AB9EA5AC72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1D6F14B-B9D2-9245-9471-3AEA0E0D9986}"/>
              </a:ext>
            </a:extLst>
          </p:cNvPr>
          <p:cNvPicPr>
            <a:picLocks noChangeAspect="1"/>
          </p:cNvPicPr>
          <p:nvPr/>
        </p:nvPicPr>
        <p:blipFill>
          <a:blip r:embed="rId2"/>
          <a:stretch>
            <a:fillRect/>
          </a:stretch>
        </p:blipFill>
        <p:spPr>
          <a:xfrm>
            <a:off x="3239488" y="2592560"/>
            <a:ext cx="5713021" cy="2856511"/>
          </a:xfrm>
          <a:prstGeom prst="rect">
            <a:avLst/>
          </a:prstGeom>
        </p:spPr>
      </p:pic>
    </p:spTree>
    <p:extLst>
      <p:ext uri="{BB962C8B-B14F-4D97-AF65-F5344CB8AC3E}">
        <p14:creationId xmlns:p14="http://schemas.microsoft.com/office/powerpoint/2010/main" val="2983547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7237-6A8C-B345-9E66-B426666A32F4}"/>
              </a:ext>
            </a:extLst>
          </p:cNvPr>
          <p:cNvSpPr>
            <a:spLocks noGrp="1"/>
          </p:cNvSpPr>
          <p:nvPr>
            <p:ph type="title"/>
          </p:nvPr>
        </p:nvSpPr>
        <p:spPr/>
        <p:txBody>
          <a:bodyPr/>
          <a:lstStyle/>
          <a:p>
            <a:r>
              <a:rPr lang="en-US"/>
              <a:t>Document Example</a:t>
            </a:r>
          </a:p>
        </p:txBody>
      </p:sp>
      <p:pic>
        <p:nvPicPr>
          <p:cNvPr id="5" name="Content Placeholder 4" descr="A screenshot of a cell phone&#10;&#10;Description automatically generated">
            <a:extLst>
              <a:ext uri="{FF2B5EF4-FFF2-40B4-BE49-F238E27FC236}">
                <a16:creationId xmlns:a16="http://schemas.microsoft.com/office/drawing/2014/main" id="{56153F6F-8222-7C41-B9F0-F98DBC0A854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47450" y="2534242"/>
            <a:ext cx="5097100" cy="3550447"/>
          </a:xfrm>
        </p:spPr>
      </p:pic>
    </p:spTree>
    <p:extLst>
      <p:ext uri="{BB962C8B-B14F-4D97-AF65-F5344CB8AC3E}">
        <p14:creationId xmlns:p14="http://schemas.microsoft.com/office/powerpoint/2010/main" val="287184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B79B-D049-3940-88B9-42819CD0776A}"/>
              </a:ext>
            </a:extLst>
          </p:cNvPr>
          <p:cNvSpPr>
            <a:spLocks noGrp="1"/>
          </p:cNvSpPr>
          <p:nvPr>
            <p:ph type="title"/>
          </p:nvPr>
        </p:nvSpPr>
        <p:spPr/>
        <p:txBody>
          <a:bodyPr/>
          <a:lstStyle/>
          <a:p>
            <a:r>
              <a:rPr lang="en-US"/>
              <a:t>MySQL vs. MongoDB</a:t>
            </a:r>
          </a:p>
        </p:txBody>
      </p:sp>
      <p:pic>
        <p:nvPicPr>
          <p:cNvPr id="6" name="Content Placeholder 5" descr="A screenshot of a cell phone&#10;&#10;Description automatically generated">
            <a:extLst>
              <a:ext uri="{FF2B5EF4-FFF2-40B4-BE49-F238E27FC236}">
                <a16:creationId xmlns:a16="http://schemas.microsoft.com/office/drawing/2014/main" id="{D5A66316-D11D-AF4B-9AAA-405CDD152DC5}"/>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538" t="1288" b="2445"/>
          <a:stretch/>
        </p:blipFill>
        <p:spPr>
          <a:xfrm>
            <a:off x="7315199" y="2458191"/>
            <a:ext cx="2606801" cy="3740729"/>
          </a:xfrm>
        </p:spPr>
      </p:pic>
      <p:pic>
        <p:nvPicPr>
          <p:cNvPr id="4" name="Picture 3">
            <a:extLst>
              <a:ext uri="{FF2B5EF4-FFF2-40B4-BE49-F238E27FC236}">
                <a16:creationId xmlns:a16="http://schemas.microsoft.com/office/drawing/2014/main" id="{B3BD2F23-E660-954F-BCA8-71E640BBEEA0}"/>
              </a:ext>
            </a:extLst>
          </p:cNvPr>
          <p:cNvPicPr>
            <a:picLocks noChangeAspect="1"/>
          </p:cNvPicPr>
          <p:nvPr/>
        </p:nvPicPr>
        <p:blipFill>
          <a:blip r:embed="rId4"/>
          <a:stretch>
            <a:fillRect/>
          </a:stretch>
        </p:blipFill>
        <p:spPr>
          <a:xfrm>
            <a:off x="1807997" y="3076534"/>
            <a:ext cx="5249904" cy="2148609"/>
          </a:xfrm>
          <a:prstGeom prst="rect">
            <a:avLst/>
          </a:prstGeom>
        </p:spPr>
      </p:pic>
    </p:spTree>
    <p:extLst>
      <p:ext uri="{BB962C8B-B14F-4D97-AF65-F5344CB8AC3E}">
        <p14:creationId xmlns:p14="http://schemas.microsoft.com/office/powerpoint/2010/main" val="1389536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DD4B-38E0-7A49-874E-0CC305890D40}"/>
              </a:ext>
            </a:extLst>
          </p:cNvPr>
          <p:cNvSpPr>
            <a:spLocks noGrp="1"/>
          </p:cNvSpPr>
          <p:nvPr>
            <p:ph type="title"/>
          </p:nvPr>
        </p:nvSpPr>
        <p:spPr/>
        <p:txBody>
          <a:bodyPr/>
          <a:lstStyle/>
          <a:p>
            <a:r>
              <a:rPr lang="en-US"/>
              <a:t>Creating and Deleting</a:t>
            </a:r>
          </a:p>
        </p:txBody>
      </p:sp>
      <p:sp>
        <p:nvSpPr>
          <p:cNvPr id="3" name="Content Placeholder 2">
            <a:extLst>
              <a:ext uri="{FF2B5EF4-FFF2-40B4-BE49-F238E27FC236}">
                <a16:creationId xmlns:a16="http://schemas.microsoft.com/office/drawing/2014/main" id="{9179BC18-4A20-C546-B1A3-31FCEE885AE3}"/>
              </a:ext>
            </a:extLst>
          </p:cNvPr>
          <p:cNvSpPr>
            <a:spLocks noGrp="1"/>
          </p:cNvSpPr>
          <p:nvPr>
            <p:ph idx="1"/>
          </p:nvPr>
        </p:nvSpPr>
        <p:spPr/>
        <p:txBody>
          <a:bodyPr>
            <a:normAutofit fontScale="92500" lnSpcReduction="20000"/>
          </a:bodyPr>
          <a:lstStyle/>
          <a:p>
            <a:r>
              <a:rPr lang="en-ZA"/>
              <a:t>Create Database</a:t>
            </a:r>
          </a:p>
          <a:p>
            <a:pPr lvl="1"/>
            <a:r>
              <a:rPr lang="en-ZA"/>
              <a:t>use DATABASE_NAME</a:t>
            </a:r>
          </a:p>
          <a:p>
            <a:r>
              <a:rPr lang="en-ZA"/>
              <a:t>Delete Database</a:t>
            </a:r>
          </a:p>
          <a:p>
            <a:pPr lvl="1"/>
            <a:r>
              <a:rPr lang="en-ZA" err="1"/>
              <a:t>db.dropDatabase</a:t>
            </a:r>
            <a:r>
              <a:rPr lang="en-ZA"/>
              <a:t>()</a:t>
            </a:r>
          </a:p>
          <a:p>
            <a:r>
              <a:rPr lang="en-ZA"/>
              <a:t>Create Collection</a:t>
            </a:r>
          </a:p>
          <a:p>
            <a:pPr lvl="1"/>
            <a:r>
              <a:rPr lang="en-ZA" err="1"/>
              <a:t>db.createCollection</a:t>
            </a:r>
            <a:r>
              <a:rPr lang="en-ZA"/>
              <a:t>(name, options)</a:t>
            </a:r>
          </a:p>
          <a:p>
            <a:r>
              <a:rPr lang="en-ZA"/>
              <a:t>Delete Collection</a:t>
            </a:r>
          </a:p>
          <a:p>
            <a:pPr lvl="1"/>
            <a:r>
              <a:rPr lang="en-ZA" err="1"/>
              <a:t>db.COLLECTION_NAME.drop</a:t>
            </a:r>
            <a:r>
              <a:rPr lang="en-ZA"/>
              <a:t>()</a:t>
            </a:r>
          </a:p>
          <a:p>
            <a:pPr lvl="1"/>
            <a:endParaRPr lang="en-ZA"/>
          </a:p>
          <a:p>
            <a:endParaRPr lang="en-US"/>
          </a:p>
        </p:txBody>
      </p:sp>
    </p:spTree>
    <p:extLst>
      <p:ext uri="{BB962C8B-B14F-4D97-AF65-F5344CB8AC3E}">
        <p14:creationId xmlns:p14="http://schemas.microsoft.com/office/powerpoint/2010/main" val="2605618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06B29-7A5C-B34F-8C3D-FDB5105F8F12}"/>
              </a:ext>
            </a:extLst>
          </p:cNvPr>
          <p:cNvSpPr>
            <a:spLocks noGrp="1"/>
          </p:cNvSpPr>
          <p:nvPr>
            <p:ph type="title"/>
          </p:nvPr>
        </p:nvSpPr>
        <p:spPr/>
        <p:txBody>
          <a:bodyPr>
            <a:normAutofit/>
          </a:bodyPr>
          <a:lstStyle/>
          <a:p>
            <a:r>
              <a:rPr lang="en-ZA"/>
              <a:t>CRUD Operations</a:t>
            </a:r>
            <a:endParaRPr lang="en-US"/>
          </a:p>
        </p:txBody>
      </p:sp>
      <p:sp>
        <p:nvSpPr>
          <p:cNvPr id="3" name="Content Placeholder 2">
            <a:extLst>
              <a:ext uri="{FF2B5EF4-FFF2-40B4-BE49-F238E27FC236}">
                <a16:creationId xmlns:a16="http://schemas.microsoft.com/office/drawing/2014/main" id="{6AAADBC9-0B18-3646-A821-0141D240EE2F}"/>
              </a:ext>
            </a:extLst>
          </p:cNvPr>
          <p:cNvSpPr>
            <a:spLocks noGrp="1"/>
          </p:cNvSpPr>
          <p:nvPr>
            <p:ph idx="1"/>
          </p:nvPr>
        </p:nvSpPr>
        <p:spPr/>
        <p:txBody>
          <a:bodyPr/>
          <a:lstStyle/>
          <a:p>
            <a:r>
              <a:rPr lang="en-US"/>
              <a:t>Create</a:t>
            </a:r>
          </a:p>
          <a:p>
            <a:r>
              <a:rPr lang="en-US"/>
              <a:t>Read</a:t>
            </a:r>
          </a:p>
          <a:p>
            <a:r>
              <a:rPr lang="en-US"/>
              <a:t>Update</a:t>
            </a:r>
          </a:p>
          <a:p>
            <a:r>
              <a:rPr lang="en-US"/>
              <a:t>Delete</a:t>
            </a:r>
          </a:p>
        </p:txBody>
      </p:sp>
    </p:spTree>
    <p:extLst>
      <p:ext uri="{BB962C8B-B14F-4D97-AF65-F5344CB8AC3E}">
        <p14:creationId xmlns:p14="http://schemas.microsoft.com/office/powerpoint/2010/main" val="316161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FDDB-E656-1F4B-A5B9-DD72914B812F}"/>
              </a:ext>
            </a:extLst>
          </p:cNvPr>
          <p:cNvSpPr>
            <a:spLocks noGrp="1"/>
          </p:cNvSpPr>
          <p:nvPr>
            <p:ph type="title"/>
          </p:nvPr>
        </p:nvSpPr>
        <p:spPr/>
        <p:txBody>
          <a:bodyPr>
            <a:normAutofit/>
          </a:bodyPr>
          <a:lstStyle/>
          <a:p>
            <a:r>
              <a:rPr lang="en-ZA"/>
              <a:t>Create Operations</a:t>
            </a:r>
            <a:endParaRPr lang="en-US"/>
          </a:p>
        </p:txBody>
      </p:sp>
      <p:sp>
        <p:nvSpPr>
          <p:cNvPr id="3" name="Content Placeholder 2">
            <a:extLst>
              <a:ext uri="{FF2B5EF4-FFF2-40B4-BE49-F238E27FC236}">
                <a16:creationId xmlns:a16="http://schemas.microsoft.com/office/drawing/2014/main" id="{BEDB78B4-1060-EF44-A3C6-49C3E850CB68}"/>
              </a:ext>
            </a:extLst>
          </p:cNvPr>
          <p:cNvSpPr>
            <a:spLocks noGrp="1"/>
          </p:cNvSpPr>
          <p:nvPr>
            <p:ph idx="1"/>
          </p:nvPr>
        </p:nvSpPr>
        <p:spPr/>
        <p:txBody>
          <a:bodyPr/>
          <a:lstStyle/>
          <a:p>
            <a:r>
              <a:rPr lang="en-ZA">
                <a:hlinkClick r:id="rId3" tooltip="db.collection.insertOne()"/>
              </a:rPr>
              <a:t>db.collection.insertOne()</a:t>
            </a:r>
            <a:endParaRPr lang="en-ZA"/>
          </a:p>
          <a:p>
            <a:r>
              <a:rPr lang="en-ZA">
                <a:hlinkClick r:id="rId4" tooltip="db.collection.insertMany()"/>
              </a:rPr>
              <a:t>db.collection.insertMany()</a:t>
            </a:r>
            <a:endParaRPr lang="en-US"/>
          </a:p>
        </p:txBody>
      </p:sp>
      <p:pic>
        <p:nvPicPr>
          <p:cNvPr id="5" name="Picture 4">
            <a:extLst>
              <a:ext uri="{FF2B5EF4-FFF2-40B4-BE49-F238E27FC236}">
                <a16:creationId xmlns:a16="http://schemas.microsoft.com/office/drawing/2014/main" id="{6D96AF4A-F143-3C4C-8D9E-F69AD04CE4E5}"/>
              </a:ext>
            </a:extLst>
          </p:cNvPr>
          <p:cNvPicPr>
            <a:picLocks noChangeAspect="1"/>
          </p:cNvPicPr>
          <p:nvPr/>
        </p:nvPicPr>
        <p:blipFill>
          <a:blip r:embed="rId5"/>
          <a:stretch>
            <a:fillRect/>
          </a:stretch>
        </p:blipFill>
        <p:spPr>
          <a:xfrm>
            <a:off x="2896814" y="3736413"/>
            <a:ext cx="6398370" cy="2139455"/>
          </a:xfrm>
          <a:prstGeom prst="rect">
            <a:avLst/>
          </a:prstGeom>
        </p:spPr>
      </p:pic>
    </p:spTree>
    <p:extLst>
      <p:ext uri="{BB962C8B-B14F-4D97-AF65-F5344CB8AC3E}">
        <p14:creationId xmlns:p14="http://schemas.microsoft.com/office/powerpoint/2010/main" val="1501152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Challenges of traditional RDBMS</a:t>
            </a:r>
          </a:p>
        </p:txBody>
      </p:sp>
      <p:sp>
        <p:nvSpPr>
          <p:cNvPr id="3" name="Content Placeholder 2"/>
          <p:cNvSpPr>
            <a:spLocks noGrp="1"/>
          </p:cNvSpPr>
          <p:nvPr>
            <p:ph idx="1"/>
          </p:nvPr>
        </p:nvSpPr>
        <p:spPr/>
        <p:txBody>
          <a:bodyPr>
            <a:normAutofit fontScale="85000" lnSpcReduction="10000"/>
          </a:bodyPr>
          <a:lstStyle/>
          <a:p>
            <a:r>
              <a:rPr lang="en-ZA" dirty="0"/>
              <a:t>Not optimized for horizontal scaling out</a:t>
            </a:r>
          </a:p>
          <a:p>
            <a:pPr lvl="1"/>
            <a:r>
              <a:rPr lang="en-ZA"/>
              <a:t>Data has increased </a:t>
            </a:r>
            <a:r>
              <a:rPr lang="en-ZA" dirty="0"/>
              <a:t>tremendously to the range of petabytes	</a:t>
            </a:r>
          </a:p>
          <a:p>
            <a:r>
              <a:rPr lang="en-ZA" dirty="0"/>
              <a:t>Schema-less data</a:t>
            </a:r>
          </a:p>
          <a:p>
            <a:pPr lvl="1"/>
            <a:r>
              <a:rPr lang="en-ZA" dirty="0"/>
              <a:t>Majority of the data comes in a semi-structured or unstructured format</a:t>
            </a:r>
          </a:p>
          <a:p>
            <a:r>
              <a:rPr lang="en-ZA" dirty="0"/>
              <a:t>Cost</a:t>
            </a:r>
          </a:p>
          <a:p>
            <a:pPr lvl="1"/>
            <a:r>
              <a:rPr lang="en-ZA" dirty="0"/>
              <a:t>High licensing cost for data analysis</a:t>
            </a:r>
          </a:p>
          <a:p>
            <a:r>
              <a:rPr lang="en-ZA" dirty="0"/>
              <a:t>High Velocity of data ingestion</a:t>
            </a:r>
          </a:p>
          <a:p>
            <a:pPr lvl="1"/>
            <a:r>
              <a:rPr lang="en-ZA" dirty="0"/>
              <a:t>RDBMS lacks in high velocity because it’s designed for steady data retention rather than rapid growth</a:t>
            </a:r>
          </a:p>
          <a:p>
            <a:endParaRPr lang="en-US" dirty="0"/>
          </a:p>
        </p:txBody>
      </p:sp>
    </p:spTree>
    <p:extLst>
      <p:ext uri="{BB962C8B-B14F-4D97-AF65-F5344CB8AC3E}">
        <p14:creationId xmlns:p14="http://schemas.microsoft.com/office/powerpoint/2010/main" val="128334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4E9B-3B57-8049-A101-CB6223DB9081}"/>
              </a:ext>
            </a:extLst>
          </p:cNvPr>
          <p:cNvSpPr>
            <a:spLocks noGrp="1"/>
          </p:cNvSpPr>
          <p:nvPr>
            <p:ph type="title"/>
          </p:nvPr>
        </p:nvSpPr>
        <p:spPr/>
        <p:txBody>
          <a:bodyPr>
            <a:normAutofit fontScale="90000"/>
          </a:bodyPr>
          <a:lstStyle/>
          <a:p>
            <a:r>
              <a:rPr lang="en-ZA"/>
              <a:t>Read Operations</a:t>
            </a:r>
            <a:br>
              <a:rPr lang="en-ZA"/>
            </a:br>
            <a:endParaRPr lang="en-US"/>
          </a:p>
        </p:txBody>
      </p:sp>
      <p:sp>
        <p:nvSpPr>
          <p:cNvPr id="3" name="Content Placeholder 2">
            <a:extLst>
              <a:ext uri="{FF2B5EF4-FFF2-40B4-BE49-F238E27FC236}">
                <a16:creationId xmlns:a16="http://schemas.microsoft.com/office/drawing/2014/main" id="{BBD8E3F8-2D36-8245-961B-1A247C48F9D6}"/>
              </a:ext>
            </a:extLst>
          </p:cNvPr>
          <p:cNvSpPr>
            <a:spLocks noGrp="1"/>
          </p:cNvSpPr>
          <p:nvPr>
            <p:ph idx="1"/>
          </p:nvPr>
        </p:nvSpPr>
        <p:spPr/>
        <p:txBody>
          <a:bodyPr/>
          <a:lstStyle/>
          <a:p>
            <a:r>
              <a:rPr lang="en-ZA" u="sng">
                <a:hlinkClick r:id="rId3" tooltip="db.collection.find()"/>
              </a:rPr>
              <a:t>db.collection.find()</a:t>
            </a:r>
            <a:endParaRPr lang="en-ZA"/>
          </a:p>
          <a:p>
            <a:endParaRPr lang="en-US"/>
          </a:p>
        </p:txBody>
      </p:sp>
      <p:pic>
        <p:nvPicPr>
          <p:cNvPr id="4" name="Picture 3">
            <a:extLst>
              <a:ext uri="{FF2B5EF4-FFF2-40B4-BE49-F238E27FC236}">
                <a16:creationId xmlns:a16="http://schemas.microsoft.com/office/drawing/2014/main" id="{94FF8E3F-60D2-E443-A0AC-48CEBD223543}"/>
              </a:ext>
            </a:extLst>
          </p:cNvPr>
          <p:cNvPicPr>
            <a:picLocks noChangeAspect="1"/>
          </p:cNvPicPr>
          <p:nvPr/>
        </p:nvPicPr>
        <p:blipFill>
          <a:blip r:embed="rId4"/>
          <a:stretch>
            <a:fillRect/>
          </a:stretch>
        </p:blipFill>
        <p:spPr>
          <a:xfrm>
            <a:off x="2203862" y="3666505"/>
            <a:ext cx="7784274" cy="1297379"/>
          </a:xfrm>
          <a:prstGeom prst="rect">
            <a:avLst/>
          </a:prstGeom>
        </p:spPr>
      </p:pic>
    </p:spTree>
    <p:extLst>
      <p:ext uri="{BB962C8B-B14F-4D97-AF65-F5344CB8AC3E}">
        <p14:creationId xmlns:p14="http://schemas.microsoft.com/office/powerpoint/2010/main" val="3385516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04FF-2B5B-2A4F-8357-C54E3A681474}"/>
              </a:ext>
            </a:extLst>
          </p:cNvPr>
          <p:cNvSpPr>
            <a:spLocks noGrp="1"/>
          </p:cNvSpPr>
          <p:nvPr>
            <p:ph type="title"/>
          </p:nvPr>
        </p:nvSpPr>
        <p:spPr/>
        <p:txBody>
          <a:bodyPr>
            <a:normAutofit/>
          </a:bodyPr>
          <a:lstStyle/>
          <a:p>
            <a:r>
              <a:rPr lang="en-ZA"/>
              <a:t>Update Operation</a:t>
            </a:r>
            <a:endParaRPr lang="en-US"/>
          </a:p>
        </p:txBody>
      </p:sp>
      <p:sp>
        <p:nvSpPr>
          <p:cNvPr id="3" name="Content Placeholder 2">
            <a:extLst>
              <a:ext uri="{FF2B5EF4-FFF2-40B4-BE49-F238E27FC236}">
                <a16:creationId xmlns:a16="http://schemas.microsoft.com/office/drawing/2014/main" id="{DD901616-6235-B14F-BBCD-196544163606}"/>
              </a:ext>
            </a:extLst>
          </p:cNvPr>
          <p:cNvSpPr>
            <a:spLocks noGrp="1"/>
          </p:cNvSpPr>
          <p:nvPr>
            <p:ph idx="1"/>
          </p:nvPr>
        </p:nvSpPr>
        <p:spPr/>
        <p:txBody>
          <a:bodyPr/>
          <a:lstStyle/>
          <a:p>
            <a:r>
              <a:rPr lang="en-ZA">
                <a:hlinkClick r:id="rId3" tooltip="db.collection.updateOne()"/>
              </a:rPr>
              <a:t>db.collection.updateOne()</a:t>
            </a:r>
            <a:endParaRPr lang="en-ZA"/>
          </a:p>
          <a:p>
            <a:r>
              <a:rPr lang="en-ZA">
                <a:hlinkClick r:id="rId4" tooltip="db.collection.updateMany()"/>
              </a:rPr>
              <a:t>db.collection.updateMany()</a:t>
            </a:r>
            <a:endParaRPr lang="en-ZA"/>
          </a:p>
          <a:p>
            <a:r>
              <a:rPr lang="en-ZA">
                <a:hlinkClick r:id="rId5" tooltip="db.collection.replaceOne()"/>
              </a:rPr>
              <a:t>db.collection.replaceOne()</a:t>
            </a:r>
            <a:endParaRPr lang="en-ZA"/>
          </a:p>
          <a:p>
            <a:endParaRPr lang="en-US"/>
          </a:p>
        </p:txBody>
      </p:sp>
      <p:pic>
        <p:nvPicPr>
          <p:cNvPr id="4" name="Picture 3">
            <a:extLst>
              <a:ext uri="{FF2B5EF4-FFF2-40B4-BE49-F238E27FC236}">
                <a16:creationId xmlns:a16="http://schemas.microsoft.com/office/drawing/2014/main" id="{19A66587-A01E-734F-A052-8A26040E2C35}"/>
              </a:ext>
            </a:extLst>
          </p:cNvPr>
          <p:cNvPicPr>
            <a:picLocks noChangeAspect="1"/>
          </p:cNvPicPr>
          <p:nvPr/>
        </p:nvPicPr>
        <p:blipFill>
          <a:blip r:embed="rId6"/>
          <a:stretch>
            <a:fillRect/>
          </a:stretch>
        </p:blipFill>
        <p:spPr>
          <a:xfrm>
            <a:off x="2268288" y="4109522"/>
            <a:ext cx="7655424" cy="1555008"/>
          </a:xfrm>
          <a:prstGeom prst="rect">
            <a:avLst/>
          </a:prstGeom>
        </p:spPr>
      </p:pic>
    </p:spTree>
    <p:extLst>
      <p:ext uri="{BB962C8B-B14F-4D97-AF65-F5344CB8AC3E}">
        <p14:creationId xmlns:p14="http://schemas.microsoft.com/office/powerpoint/2010/main" val="1544064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7B5E-A441-F34F-9C93-A193D500469B}"/>
              </a:ext>
            </a:extLst>
          </p:cNvPr>
          <p:cNvSpPr>
            <a:spLocks noGrp="1"/>
          </p:cNvSpPr>
          <p:nvPr>
            <p:ph type="title"/>
          </p:nvPr>
        </p:nvSpPr>
        <p:spPr/>
        <p:txBody>
          <a:bodyPr>
            <a:normAutofit/>
          </a:bodyPr>
          <a:lstStyle/>
          <a:p>
            <a:r>
              <a:rPr lang="en-ZA"/>
              <a:t>Delete Operations</a:t>
            </a:r>
            <a:endParaRPr lang="en-US"/>
          </a:p>
        </p:txBody>
      </p:sp>
      <p:sp>
        <p:nvSpPr>
          <p:cNvPr id="3" name="Content Placeholder 2">
            <a:extLst>
              <a:ext uri="{FF2B5EF4-FFF2-40B4-BE49-F238E27FC236}">
                <a16:creationId xmlns:a16="http://schemas.microsoft.com/office/drawing/2014/main" id="{206F70F8-117C-374B-910F-6C9977698986}"/>
              </a:ext>
            </a:extLst>
          </p:cNvPr>
          <p:cNvSpPr>
            <a:spLocks noGrp="1"/>
          </p:cNvSpPr>
          <p:nvPr>
            <p:ph idx="1"/>
          </p:nvPr>
        </p:nvSpPr>
        <p:spPr/>
        <p:txBody>
          <a:bodyPr/>
          <a:lstStyle/>
          <a:p>
            <a:r>
              <a:rPr lang="en-ZA">
                <a:hlinkClick r:id="rId3" tooltip="db.collection.deleteOne()"/>
              </a:rPr>
              <a:t>db.collection.deleteOne()</a:t>
            </a:r>
            <a:endParaRPr lang="en-ZA"/>
          </a:p>
          <a:p>
            <a:r>
              <a:rPr lang="en-ZA">
                <a:hlinkClick r:id="rId4" tooltip="db.collection.deleteMany()"/>
              </a:rPr>
              <a:t>db.collection.deleteMany()</a:t>
            </a:r>
            <a:endParaRPr lang="en-US"/>
          </a:p>
        </p:txBody>
      </p:sp>
      <p:pic>
        <p:nvPicPr>
          <p:cNvPr id="4" name="Picture 3">
            <a:extLst>
              <a:ext uri="{FF2B5EF4-FFF2-40B4-BE49-F238E27FC236}">
                <a16:creationId xmlns:a16="http://schemas.microsoft.com/office/drawing/2014/main" id="{E94FBAC7-F54B-E647-91AE-D1BDF5612253}"/>
              </a:ext>
            </a:extLst>
          </p:cNvPr>
          <p:cNvPicPr>
            <a:picLocks noChangeAspect="1"/>
          </p:cNvPicPr>
          <p:nvPr/>
        </p:nvPicPr>
        <p:blipFill>
          <a:blip r:embed="rId5"/>
          <a:stretch>
            <a:fillRect/>
          </a:stretch>
        </p:blipFill>
        <p:spPr>
          <a:xfrm>
            <a:off x="1923628" y="4050145"/>
            <a:ext cx="8344742" cy="1303866"/>
          </a:xfrm>
          <a:prstGeom prst="rect">
            <a:avLst/>
          </a:prstGeom>
        </p:spPr>
      </p:pic>
    </p:spTree>
    <p:extLst>
      <p:ext uri="{BB962C8B-B14F-4D97-AF65-F5344CB8AC3E}">
        <p14:creationId xmlns:p14="http://schemas.microsoft.com/office/powerpoint/2010/main" val="3351448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8B0C2-2DE4-4406-B424-F4B388E6E208}"/>
              </a:ext>
            </a:extLst>
          </p:cNvPr>
          <p:cNvSpPr>
            <a:spLocks noGrp="1"/>
          </p:cNvSpPr>
          <p:nvPr>
            <p:ph type="title"/>
          </p:nvPr>
        </p:nvSpPr>
        <p:spPr/>
        <p:txBody>
          <a:bodyPr/>
          <a:lstStyle/>
          <a:p>
            <a:r>
              <a:rPr lang="en-US"/>
              <a:t>Demo: MongoDB</a:t>
            </a:r>
          </a:p>
        </p:txBody>
      </p:sp>
      <p:sp>
        <p:nvSpPr>
          <p:cNvPr id="3" name="Content Placeholder 2">
            <a:extLst>
              <a:ext uri="{FF2B5EF4-FFF2-40B4-BE49-F238E27FC236}">
                <a16:creationId xmlns:a16="http://schemas.microsoft.com/office/drawing/2014/main" id="{00AAF7A3-B11F-439D-A4BE-DD8710AF1E79}"/>
              </a:ext>
            </a:extLst>
          </p:cNvPr>
          <p:cNvSpPr>
            <a:spLocks noGrp="1"/>
          </p:cNvSpPr>
          <p:nvPr>
            <p:ph idx="1"/>
          </p:nvPr>
        </p:nvSpPr>
        <p:spPr/>
        <p:txBody>
          <a:bodyPr vert="horz" lIns="91440" tIns="45720" rIns="91440" bIns="45720" rtlCol="0" anchor="t">
            <a:normAutofit/>
          </a:bodyPr>
          <a:lstStyle/>
          <a:p>
            <a:r>
              <a:rPr lang="en-US">
                <a:ea typeface="+mn-lt"/>
                <a:cs typeface="+mn-lt"/>
                <a:hlinkClick r:id="rId3"/>
              </a:rPr>
              <a:t>https://docs.mongodb.com/manual/tutorial/install-mongodb-on-windows/</a:t>
            </a:r>
            <a:endParaRPr lang="en-US"/>
          </a:p>
        </p:txBody>
      </p:sp>
      <p:pic>
        <p:nvPicPr>
          <p:cNvPr id="4" name="Picture 3">
            <a:extLst>
              <a:ext uri="{FF2B5EF4-FFF2-40B4-BE49-F238E27FC236}">
                <a16:creationId xmlns:a16="http://schemas.microsoft.com/office/drawing/2014/main" id="{F3B5C1E5-A282-8E45-AD16-0624005880FE}"/>
              </a:ext>
            </a:extLst>
          </p:cNvPr>
          <p:cNvPicPr>
            <a:picLocks noChangeAspect="1"/>
          </p:cNvPicPr>
          <p:nvPr/>
        </p:nvPicPr>
        <p:blipFill>
          <a:blip r:embed="rId4"/>
          <a:stretch>
            <a:fillRect/>
          </a:stretch>
        </p:blipFill>
        <p:spPr>
          <a:xfrm>
            <a:off x="3308349" y="3429000"/>
            <a:ext cx="5575300" cy="1511300"/>
          </a:xfrm>
          <a:prstGeom prst="rect">
            <a:avLst/>
          </a:prstGeom>
        </p:spPr>
      </p:pic>
    </p:spTree>
    <p:extLst>
      <p:ext uri="{BB962C8B-B14F-4D97-AF65-F5344CB8AC3E}">
        <p14:creationId xmlns:p14="http://schemas.microsoft.com/office/powerpoint/2010/main" val="80943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A48D-F6E2-264D-8BC7-CCC7F01D2659}"/>
              </a:ext>
            </a:extLst>
          </p:cNvPr>
          <p:cNvSpPr>
            <a:spLocks noGrp="1"/>
          </p:cNvSpPr>
          <p:nvPr>
            <p:ph type="title"/>
          </p:nvPr>
        </p:nvSpPr>
        <p:spPr/>
        <p:txBody>
          <a:bodyPr/>
          <a:lstStyle/>
          <a:p>
            <a:r>
              <a:rPr lang="en-US"/>
              <a:t>Exercise</a:t>
            </a:r>
          </a:p>
        </p:txBody>
      </p:sp>
      <p:sp>
        <p:nvSpPr>
          <p:cNvPr id="3" name="Content Placeholder 2">
            <a:extLst>
              <a:ext uri="{FF2B5EF4-FFF2-40B4-BE49-F238E27FC236}">
                <a16:creationId xmlns:a16="http://schemas.microsoft.com/office/drawing/2014/main" id="{E8D82FD0-6E2B-BD45-B234-C69857D43463}"/>
              </a:ext>
            </a:extLst>
          </p:cNvPr>
          <p:cNvSpPr>
            <a:spLocks noGrp="1"/>
          </p:cNvSpPr>
          <p:nvPr>
            <p:ph idx="1"/>
          </p:nvPr>
        </p:nvSpPr>
        <p:spPr/>
        <p:txBody>
          <a:bodyPr/>
          <a:lstStyle/>
          <a:p>
            <a:pPr marL="457200" indent="-457200">
              <a:buAutoNum type="arabicPeriod"/>
            </a:pPr>
            <a:r>
              <a:rPr lang="en-US"/>
              <a:t>Create a </a:t>
            </a:r>
            <a:r>
              <a:rPr lang="en-US" err="1"/>
              <a:t>myblogs</a:t>
            </a:r>
            <a:r>
              <a:rPr lang="en-US"/>
              <a:t> database</a:t>
            </a:r>
          </a:p>
          <a:p>
            <a:pPr marL="457200" indent="-457200">
              <a:buAutoNum type="arabicPeriod"/>
            </a:pPr>
            <a:r>
              <a:rPr lang="en-US"/>
              <a:t>Create a </a:t>
            </a:r>
            <a:r>
              <a:rPr lang="en-ZA">
                <a:ea typeface="+mn-lt"/>
                <a:cs typeface="+mn-lt"/>
              </a:rPr>
              <a:t>articles collection</a:t>
            </a:r>
          </a:p>
          <a:p>
            <a:pPr marL="457200" indent="-457200">
              <a:buAutoNum type="arabicPeriod"/>
            </a:pPr>
            <a:r>
              <a:rPr lang="en-ZA">
                <a:ea typeface="+mn-lt"/>
                <a:cs typeface="+mn-lt"/>
              </a:rPr>
              <a:t>Insert a document into the articles collection with the following fields</a:t>
            </a:r>
          </a:p>
          <a:p>
            <a:pPr marL="914400" lvl="1">
              <a:buAutoNum type="arabicPeriod"/>
            </a:pPr>
            <a:r>
              <a:rPr lang="en-ZA">
                <a:ea typeface="+mn-lt"/>
                <a:cs typeface="+mn-lt"/>
              </a:rPr>
              <a:t>title, description, author, </a:t>
            </a:r>
            <a:r>
              <a:rPr lang="en-ZA" err="1">
                <a:ea typeface="+mn-lt"/>
                <a:cs typeface="+mn-lt"/>
              </a:rPr>
              <a:t>url</a:t>
            </a:r>
            <a:r>
              <a:rPr lang="en-ZA">
                <a:ea typeface="+mn-lt"/>
                <a:cs typeface="+mn-lt"/>
              </a:rPr>
              <a:t>, tags, likes</a:t>
            </a:r>
          </a:p>
        </p:txBody>
      </p:sp>
    </p:spTree>
    <p:extLst>
      <p:ext uri="{BB962C8B-B14F-4D97-AF65-F5344CB8AC3E}">
        <p14:creationId xmlns:p14="http://schemas.microsoft.com/office/powerpoint/2010/main" val="1257129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81F0-8877-B04C-84B3-2F90EB5B15EB}"/>
              </a:ext>
            </a:extLst>
          </p:cNvPr>
          <p:cNvSpPr>
            <a:spLocks noGrp="1"/>
          </p:cNvSpPr>
          <p:nvPr>
            <p:ph type="title"/>
          </p:nvPr>
        </p:nvSpPr>
        <p:spPr/>
        <p:txBody>
          <a:bodyPr/>
          <a:lstStyle/>
          <a:p>
            <a:r>
              <a:rPr lang="en-US"/>
              <a:t>Solution</a:t>
            </a:r>
          </a:p>
        </p:txBody>
      </p:sp>
      <p:sp>
        <p:nvSpPr>
          <p:cNvPr id="7" name="Content Placeholder 6">
            <a:extLst>
              <a:ext uri="{FF2B5EF4-FFF2-40B4-BE49-F238E27FC236}">
                <a16:creationId xmlns:a16="http://schemas.microsoft.com/office/drawing/2014/main" id="{B3DBA88D-081D-D442-8C25-FF40B5272E5B}"/>
              </a:ext>
            </a:extLst>
          </p:cNvPr>
          <p:cNvSpPr>
            <a:spLocks noGrp="1"/>
          </p:cNvSpPr>
          <p:nvPr>
            <p:ph idx="1"/>
          </p:nvPr>
        </p:nvSpPr>
        <p:spPr/>
        <p:txBody>
          <a:bodyPr>
            <a:normAutofit fontScale="92500" lnSpcReduction="20000"/>
          </a:bodyPr>
          <a:lstStyle/>
          <a:p>
            <a:pPr marL="0" indent="0">
              <a:buNone/>
            </a:pPr>
            <a:r>
              <a:rPr lang="en-ZA" err="1"/>
              <a:t>db.articles.insert</a:t>
            </a:r>
            <a:r>
              <a:rPr lang="en-ZA"/>
              <a:t>({ </a:t>
            </a:r>
          </a:p>
          <a:p>
            <a:pPr marL="0" indent="0">
              <a:buNone/>
            </a:pPr>
            <a:r>
              <a:rPr lang="en-ZA"/>
              <a:t>	title: ‘Why cats meow?’, </a:t>
            </a:r>
          </a:p>
          <a:p>
            <a:pPr marL="0" indent="0">
              <a:buNone/>
            </a:pPr>
            <a:r>
              <a:rPr lang="en-ZA"/>
              <a:t>	description: ‘An in dept discussion of cats and meowing’, </a:t>
            </a:r>
          </a:p>
          <a:p>
            <a:pPr marL="0" indent="0">
              <a:buNone/>
            </a:pPr>
            <a:r>
              <a:rPr lang="en-ZA"/>
              <a:t>	author: ‘</a:t>
            </a:r>
            <a:r>
              <a:rPr lang="en-ZA" err="1"/>
              <a:t>mimi</a:t>
            </a:r>
            <a:r>
              <a:rPr lang="en-ZA"/>
              <a:t>’, </a:t>
            </a:r>
          </a:p>
          <a:p>
            <a:pPr marL="0" indent="0">
              <a:buNone/>
            </a:pPr>
            <a:r>
              <a:rPr lang="en-ZA"/>
              <a:t>	</a:t>
            </a:r>
            <a:r>
              <a:rPr lang="en-ZA" err="1"/>
              <a:t>url</a:t>
            </a:r>
            <a:r>
              <a:rPr lang="en-ZA"/>
              <a:t>: 'http://myblog.com’, </a:t>
            </a:r>
          </a:p>
          <a:p>
            <a:pPr marL="0" indent="0">
              <a:buNone/>
            </a:pPr>
            <a:r>
              <a:rPr lang="en-ZA"/>
              <a:t>	tags: [‘cats', ‘meow', ‘meaning of life’], </a:t>
            </a:r>
          </a:p>
          <a:p>
            <a:pPr marL="0" indent="0">
              <a:buNone/>
            </a:pPr>
            <a:r>
              <a:rPr lang="en-ZA"/>
              <a:t>	likes: 100 </a:t>
            </a:r>
          </a:p>
          <a:p>
            <a:pPr marL="0" indent="0">
              <a:buNone/>
            </a:pPr>
            <a:r>
              <a:rPr lang="en-ZA"/>
              <a:t>})</a:t>
            </a:r>
            <a:endParaRPr lang="en-US"/>
          </a:p>
        </p:txBody>
      </p:sp>
    </p:spTree>
    <p:extLst>
      <p:ext uri="{BB962C8B-B14F-4D97-AF65-F5344CB8AC3E}">
        <p14:creationId xmlns:p14="http://schemas.microsoft.com/office/powerpoint/2010/main" val="257689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Features of NoSQL Databases</a:t>
            </a:r>
          </a:p>
        </p:txBody>
      </p:sp>
      <p:sp>
        <p:nvSpPr>
          <p:cNvPr id="3" name="Content Placeholder 2"/>
          <p:cNvSpPr>
            <a:spLocks noGrp="1"/>
          </p:cNvSpPr>
          <p:nvPr>
            <p:ph idx="1"/>
          </p:nvPr>
        </p:nvSpPr>
        <p:spPr/>
        <p:txBody>
          <a:bodyPr vert="horz" lIns="91440" tIns="45720" rIns="91440" bIns="45720" rtlCol="0" anchor="t">
            <a:normAutofit/>
          </a:bodyPr>
          <a:lstStyle/>
          <a:p>
            <a:r>
              <a:rPr lang="en-US"/>
              <a:t>Generic Data Model</a:t>
            </a:r>
          </a:p>
          <a:p>
            <a:pPr lvl="1"/>
            <a:r>
              <a:rPr lang="en-US">
                <a:ea typeface="+mn-lt"/>
                <a:cs typeface="+mn-lt"/>
              </a:rPr>
              <a:t>Heterogeneous containers, including sets, maps and arrays </a:t>
            </a:r>
          </a:p>
          <a:p>
            <a:r>
              <a:rPr lang="en-US">
                <a:ea typeface="+mn-lt"/>
                <a:cs typeface="+mn-lt"/>
              </a:rPr>
              <a:t>Dynamic type discovery and conversion</a:t>
            </a:r>
            <a:endParaRPr lang="en-US">
              <a:cs typeface="Calibri"/>
            </a:endParaRPr>
          </a:p>
          <a:p>
            <a:pPr lvl="1"/>
            <a:r>
              <a:rPr lang="en-US">
                <a:cs typeface="Calibri"/>
              </a:rPr>
              <a:t>NoSQL analytics system support runtime type identification and conversion so that custom business logic can be used to dictate analytic treatment of variation</a:t>
            </a:r>
          </a:p>
          <a:p>
            <a:r>
              <a:rPr lang="en-US">
                <a:cs typeface="Calibri"/>
              </a:rPr>
              <a:t>Non-Related and De-normalized</a:t>
            </a:r>
          </a:p>
          <a:p>
            <a:pPr lvl="1"/>
            <a:r>
              <a:rPr lang="en-US">
                <a:cs typeface="Calibri"/>
              </a:rPr>
              <a:t>Data is stored in a single table as compared to storing it in joining multiple tables </a:t>
            </a:r>
          </a:p>
        </p:txBody>
      </p:sp>
    </p:spTree>
    <p:extLst>
      <p:ext uri="{BB962C8B-B14F-4D97-AF65-F5344CB8AC3E}">
        <p14:creationId xmlns:p14="http://schemas.microsoft.com/office/powerpoint/2010/main" val="134223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C99CB-B09F-4A52-8199-B684C0EBA84D}"/>
              </a:ext>
            </a:extLst>
          </p:cNvPr>
          <p:cNvSpPr>
            <a:spLocks noGrp="1"/>
          </p:cNvSpPr>
          <p:nvPr>
            <p:ph type="title"/>
          </p:nvPr>
        </p:nvSpPr>
        <p:spPr/>
        <p:txBody>
          <a:bodyPr>
            <a:normAutofit/>
          </a:bodyPr>
          <a:lstStyle/>
          <a:p>
            <a:r>
              <a:rPr lang="en-US"/>
              <a:t>Features of NoSQL Databases Cont.</a:t>
            </a:r>
          </a:p>
        </p:txBody>
      </p:sp>
      <p:sp>
        <p:nvSpPr>
          <p:cNvPr id="3" name="Content Placeholder 2">
            <a:extLst>
              <a:ext uri="{FF2B5EF4-FFF2-40B4-BE49-F238E27FC236}">
                <a16:creationId xmlns:a16="http://schemas.microsoft.com/office/drawing/2014/main" id="{6D1BB58A-F6D7-4974-9ED2-5C34DFC007CF}"/>
              </a:ext>
            </a:extLst>
          </p:cNvPr>
          <p:cNvSpPr>
            <a:spLocks noGrp="1"/>
          </p:cNvSpPr>
          <p:nvPr>
            <p:ph idx="1"/>
          </p:nvPr>
        </p:nvSpPr>
        <p:spPr/>
        <p:txBody>
          <a:bodyPr vert="horz" lIns="91440" tIns="45720" rIns="91440" bIns="45720" rtlCol="0" anchor="t">
            <a:normAutofit/>
          </a:bodyPr>
          <a:lstStyle/>
          <a:p>
            <a:r>
              <a:rPr lang="en-US">
                <a:cs typeface="Calibri"/>
              </a:rPr>
              <a:t>Highly Distributable</a:t>
            </a:r>
          </a:p>
          <a:p>
            <a:pPr lvl="1"/>
            <a:r>
              <a:rPr lang="en-US">
                <a:ea typeface="+mn-lt"/>
                <a:cs typeface="Calibri"/>
              </a:rPr>
              <a:t>Distributed databases can store and process a set of information on more than one device</a:t>
            </a:r>
            <a:endParaRPr lang="en-US">
              <a:ea typeface="+mn-lt"/>
              <a:cs typeface="+mn-lt"/>
            </a:endParaRPr>
          </a:p>
          <a:p>
            <a:r>
              <a:rPr lang="en-US">
                <a:ea typeface="+mn-lt"/>
                <a:cs typeface="+mn-lt"/>
              </a:rPr>
              <a:t>Commodity Hardware </a:t>
            </a:r>
          </a:p>
          <a:p>
            <a:pPr lvl="1"/>
            <a:r>
              <a:rPr lang="en-US">
                <a:ea typeface="+mn-lt"/>
                <a:cs typeface="+mn-lt"/>
              </a:rPr>
              <a:t>Adding more of the economical servers allows NoSQL databases to scale to handle more data</a:t>
            </a:r>
          </a:p>
        </p:txBody>
      </p:sp>
    </p:spTree>
    <p:extLst>
      <p:ext uri="{BB962C8B-B14F-4D97-AF65-F5344CB8AC3E}">
        <p14:creationId xmlns:p14="http://schemas.microsoft.com/office/powerpoint/2010/main" val="412885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0023-217A-446F-B52E-DCD7724CCCF9}"/>
              </a:ext>
            </a:extLst>
          </p:cNvPr>
          <p:cNvSpPr>
            <a:spLocks noGrp="1"/>
          </p:cNvSpPr>
          <p:nvPr>
            <p:ph type="title"/>
          </p:nvPr>
        </p:nvSpPr>
        <p:spPr/>
        <p:txBody>
          <a:bodyPr/>
          <a:lstStyle/>
          <a:p>
            <a:r>
              <a:rPr lang="en-US">
                <a:ea typeface="+mj-lt"/>
                <a:cs typeface="+mj-lt"/>
              </a:rPr>
              <a:t>NoSQL Database Types</a:t>
            </a:r>
          </a:p>
        </p:txBody>
      </p:sp>
      <p:sp>
        <p:nvSpPr>
          <p:cNvPr id="3" name="Content Placeholder 2">
            <a:extLst>
              <a:ext uri="{FF2B5EF4-FFF2-40B4-BE49-F238E27FC236}">
                <a16:creationId xmlns:a16="http://schemas.microsoft.com/office/drawing/2014/main" id="{2108A492-796F-4A65-8955-6EDB9E7746FD}"/>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Document Databases</a:t>
            </a:r>
          </a:p>
          <a:p>
            <a:pPr lvl="1"/>
            <a:r>
              <a:rPr lang="en-US" dirty="0">
                <a:ea typeface="+mn-lt"/>
                <a:cs typeface="+mn-lt"/>
              </a:rPr>
              <a:t>Pair each key with a complex data structure known as a document</a:t>
            </a:r>
          </a:p>
          <a:p>
            <a:pPr lvl="1"/>
            <a:r>
              <a:rPr lang="en-US" dirty="0">
                <a:ea typeface="+mn-lt"/>
                <a:cs typeface="+mn-lt"/>
              </a:rPr>
              <a:t>Documents can contain many different key-value pairs or key-array pairs or even nested documents</a:t>
            </a:r>
          </a:p>
          <a:p>
            <a:pPr lvl="1"/>
            <a:r>
              <a:rPr lang="en-US" dirty="0">
                <a:ea typeface="+mn-lt"/>
                <a:cs typeface="+mn-lt"/>
              </a:rPr>
              <a:t>Consumes more space as compared to counterparts</a:t>
            </a:r>
          </a:p>
          <a:p>
            <a:pPr lvl="1"/>
            <a:r>
              <a:rPr lang="en-US" dirty="0">
                <a:ea typeface="+mn-lt"/>
                <a:cs typeface="+mn-lt"/>
              </a:rPr>
              <a:t>MongoDB is an example of this type</a:t>
            </a:r>
          </a:p>
          <a:p>
            <a:pPr lvl="1"/>
            <a:r>
              <a:rPr lang="en-US" dirty="0">
                <a:ea typeface="+mn-lt"/>
                <a:cs typeface="+mn-lt"/>
              </a:rPr>
              <a:t>Collections contain lots of documents</a:t>
            </a:r>
          </a:p>
          <a:p>
            <a:pPr lvl="1"/>
            <a:r>
              <a:rPr lang="en-US" dirty="0">
                <a:ea typeface="+mn-lt"/>
                <a:cs typeface="+mn-lt"/>
              </a:rPr>
              <a:t>Each document contains diverse and heterogeneous fields</a:t>
            </a:r>
          </a:p>
        </p:txBody>
      </p:sp>
    </p:spTree>
    <p:extLst>
      <p:ext uri="{BB962C8B-B14F-4D97-AF65-F5344CB8AC3E}">
        <p14:creationId xmlns:p14="http://schemas.microsoft.com/office/powerpoint/2010/main" val="1113097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0492D-4D3D-D442-9E90-7607AD9E3C43}"/>
              </a:ext>
            </a:extLst>
          </p:cNvPr>
          <p:cNvSpPr>
            <a:spLocks noGrp="1"/>
          </p:cNvSpPr>
          <p:nvPr>
            <p:ph type="title"/>
          </p:nvPr>
        </p:nvSpPr>
        <p:spPr/>
        <p:txBody>
          <a:bodyPr/>
          <a:lstStyle/>
          <a:p>
            <a:r>
              <a:rPr lang="en-US">
                <a:ea typeface="+mj-lt"/>
                <a:cs typeface="+mj-lt"/>
              </a:rPr>
              <a:t>NoSQL Database Types Cont.</a:t>
            </a: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11BE20B3-6F45-944E-B736-6704FBFE06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2226" y="2557463"/>
            <a:ext cx="5927548" cy="3317875"/>
          </a:xfrm>
        </p:spPr>
      </p:pic>
    </p:spTree>
    <p:extLst>
      <p:ext uri="{BB962C8B-B14F-4D97-AF65-F5344CB8AC3E}">
        <p14:creationId xmlns:p14="http://schemas.microsoft.com/office/powerpoint/2010/main" val="164726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0492D-4D3D-D442-9E90-7607AD9E3C43}"/>
              </a:ext>
            </a:extLst>
          </p:cNvPr>
          <p:cNvSpPr>
            <a:spLocks noGrp="1"/>
          </p:cNvSpPr>
          <p:nvPr>
            <p:ph type="title"/>
          </p:nvPr>
        </p:nvSpPr>
        <p:spPr/>
        <p:txBody>
          <a:bodyPr/>
          <a:lstStyle/>
          <a:p>
            <a:r>
              <a:rPr lang="en-US">
                <a:ea typeface="+mj-lt"/>
                <a:cs typeface="+mj-lt"/>
              </a:rPr>
              <a:t>NoSQL Database Types Cont.</a:t>
            </a:r>
            <a:endParaRPr lang="en-US"/>
          </a:p>
        </p:txBody>
      </p:sp>
      <p:sp>
        <p:nvSpPr>
          <p:cNvPr id="3" name="Content Placeholder 2">
            <a:extLst>
              <a:ext uri="{FF2B5EF4-FFF2-40B4-BE49-F238E27FC236}">
                <a16:creationId xmlns:a16="http://schemas.microsoft.com/office/drawing/2014/main" id="{AC0341EE-3630-BF43-887E-CC9E2B226693}"/>
              </a:ext>
            </a:extLst>
          </p:cNvPr>
          <p:cNvSpPr>
            <a:spLocks noGrp="1"/>
          </p:cNvSpPr>
          <p:nvPr>
            <p:ph idx="1"/>
          </p:nvPr>
        </p:nvSpPr>
        <p:spPr/>
        <p:txBody>
          <a:bodyPr/>
          <a:lstStyle/>
          <a:p>
            <a:r>
              <a:rPr lang="en-US">
                <a:ea typeface="+mn-lt"/>
                <a:cs typeface="+mn-lt"/>
              </a:rPr>
              <a:t>Graph Stores</a:t>
            </a:r>
          </a:p>
          <a:p>
            <a:pPr lvl="1"/>
            <a:r>
              <a:rPr lang="en-US">
                <a:ea typeface="+mn-lt"/>
                <a:cs typeface="+mn-lt"/>
              </a:rPr>
              <a:t>Used to store information about networks of data, such as social networking connections</a:t>
            </a:r>
          </a:p>
          <a:p>
            <a:pPr lvl="1"/>
            <a:r>
              <a:rPr lang="en-US">
                <a:ea typeface="+mn-lt"/>
                <a:cs typeface="+mn-lt"/>
              </a:rPr>
              <a:t>Graph stores include Neo4J</a:t>
            </a:r>
          </a:p>
          <a:p>
            <a:pPr lvl="1"/>
            <a:r>
              <a:rPr lang="en-US">
                <a:ea typeface="+mn-lt"/>
                <a:cs typeface="+mn-lt"/>
              </a:rPr>
              <a:t>Not very well suited for all sets of problems</a:t>
            </a:r>
          </a:p>
          <a:p>
            <a:pPr lvl="1"/>
            <a:r>
              <a:rPr lang="en-US">
                <a:ea typeface="+mn-lt"/>
                <a:cs typeface="+mn-lt"/>
              </a:rPr>
              <a:t>Best suited for connected data</a:t>
            </a:r>
          </a:p>
          <a:p>
            <a:endParaRPr lang="en-US"/>
          </a:p>
        </p:txBody>
      </p:sp>
    </p:spTree>
    <p:extLst>
      <p:ext uri="{BB962C8B-B14F-4D97-AF65-F5344CB8AC3E}">
        <p14:creationId xmlns:p14="http://schemas.microsoft.com/office/powerpoint/2010/main" val="733925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4AED-E817-BC4E-B2B3-0B4CEC1AD041}"/>
              </a:ext>
            </a:extLst>
          </p:cNvPr>
          <p:cNvSpPr>
            <a:spLocks noGrp="1"/>
          </p:cNvSpPr>
          <p:nvPr>
            <p:ph type="title"/>
          </p:nvPr>
        </p:nvSpPr>
        <p:spPr/>
        <p:txBody>
          <a:bodyPr/>
          <a:lstStyle/>
          <a:p>
            <a:r>
              <a:rPr lang="en-US">
                <a:ea typeface="+mj-lt"/>
                <a:cs typeface="+mj-lt"/>
              </a:rPr>
              <a:t>NoSQL Database Types Cont.</a:t>
            </a:r>
            <a:endParaRPr lang="en-US"/>
          </a:p>
        </p:txBody>
      </p:sp>
      <p:pic>
        <p:nvPicPr>
          <p:cNvPr id="5" name="Content Placeholder 4" descr="A close up of a logo&#10;&#10;Description automatically generated">
            <a:extLst>
              <a:ext uri="{FF2B5EF4-FFF2-40B4-BE49-F238E27FC236}">
                <a16:creationId xmlns:a16="http://schemas.microsoft.com/office/drawing/2014/main" id="{4A739095-D246-D543-A0B5-A332DF14EFA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31420" y="2557463"/>
            <a:ext cx="4729159" cy="3317875"/>
          </a:xfrm>
        </p:spPr>
      </p:pic>
    </p:spTree>
    <p:extLst>
      <p:ext uri="{BB962C8B-B14F-4D97-AF65-F5344CB8AC3E}">
        <p14:creationId xmlns:p14="http://schemas.microsoft.com/office/powerpoint/2010/main" val="30893400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{1ADDAC1C-EE5E-F041-B79D-331D06133F3D}tf10001064</Template>
  <TotalTime>3</TotalTime>
  <Words>2147</Words>
  <Application>Microsoft Office PowerPoint</Application>
  <PresentationFormat>Widescreen</PresentationFormat>
  <Paragraphs>309</Paragraphs>
  <Slides>35</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Garamond</vt:lpstr>
      <vt:lpstr>Organic</vt:lpstr>
      <vt:lpstr>NoSQL</vt:lpstr>
      <vt:lpstr>Outline</vt:lpstr>
      <vt:lpstr>Challenges of traditional RDBMS</vt:lpstr>
      <vt:lpstr>Features of NoSQL Databases</vt:lpstr>
      <vt:lpstr>Features of NoSQL Databases Cont.</vt:lpstr>
      <vt:lpstr>NoSQL Database Types</vt:lpstr>
      <vt:lpstr>NoSQL Database Types Cont.</vt:lpstr>
      <vt:lpstr>NoSQL Database Types Cont.</vt:lpstr>
      <vt:lpstr>NoSQL Database Types Cont.</vt:lpstr>
      <vt:lpstr>NoSQL Database Types Cont.</vt:lpstr>
      <vt:lpstr>NoSQL Database Types Cont.</vt:lpstr>
      <vt:lpstr>CAP Theorem</vt:lpstr>
      <vt:lpstr>PowerPoint Presentation</vt:lpstr>
      <vt:lpstr>CAP Theorem Cont.</vt:lpstr>
      <vt:lpstr>CAP Theorem Cont.</vt:lpstr>
      <vt:lpstr>CAP Theorem Cont.</vt:lpstr>
      <vt:lpstr>CAP Theorem Cont.</vt:lpstr>
      <vt:lpstr>CAP Theorem Cont.</vt:lpstr>
      <vt:lpstr>CAP Theorem Cont.</vt:lpstr>
      <vt:lpstr>CAP Theorem Cont.</vt:lpstr>
      <vt:lpstr>Exercise</vt:lpstr>
      <vt:lpstr>MongoDB</vt:lpstr>
      <vt:lpstr>MongoDB Terminology</vt:lpstr>
      <vt:lpstr>Document Example</vt:lpstr>
      <vt:lpstr>Document Example</vt:lpstr>
      <vt:lpstr>MySQL vs. MongoDB</vt:lpstr>
      <vt:lpstr>Creating and Deleting</vt:lpstr>
      <vt:lpstr>CRUD Operations</vt:lpstr>
      <vt:lpstr>Create Operations</vt:lpstr>
      <vt:lpstr>Read Operations </vt:lpstr>
      <vt:lpstr>Update Operation</vt:lpstr>
      <vt:lpstr>Delete Operations</vt:lpstr>
      <vt:lpstr>Demo: MongoDB</vt:lpstr>
      <vt:lpstr>Exercise</vt:lpstr>
      <vt:lpstr>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Almarie Saayman</cp:lastModifiedBy>
  <cp:revision>3</cp:revision>
  <dcterms:created xsi:type="dcterms:W3CDTF">2013-07-15T20:26:40Z</dcterms:created>
  <dcterms:modified xsi:type="dcterms:W3CDTF">2019-09-04T15:47:05Z</dcterms:modified>
</cp:coreProperties>
</file>